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6" r:id="rId2"/>
    <p:sldId id="291" r:id="rId3"/>
    <p:sldId id="257" r:id="rId4"/>
    <p:sldId id="258" r:id="rId5"/>
    <p:sldId id="259" r:id="rId6"/>
    <p:sldId id="264" r:id="rId7"/>
    <p:sldId id="261" r:id="rId8"/>
    <p:sldId id="289" r:id="rId9"/>
    <p:sldId id="262" r:id="rId10"/>
    <p:sldId id="265" r:id="rId11"/>
    <p:sldId id="263" r:id="rId12"/>
    <p:sldId id="290" r:id="rId13"/>
    <p:sldId id="296" r:id="rId14"/>
    <p:sldId id="266" r:id="rId15"/>
    <p:sldId id="269" r:id="rId16"/>
    <p:sldId id="271" r:id="rId17"/>
    <p:sldId id="270" r:id="rId18"/>
    <p:sldId id="272" r:id="rId19"/>
    <p:sldId id="295" r:id="rId20"/>
    <p:sldId id="288" r:id="rId21"/>
    <p:sldId id="267" r:id="rId22"/>
    <p:sldId id="268" r:id="rId23"/>
    <p:sldId id="260" r:id="rId24"/>
    <p:sldId id="273" r:id="rId25"/>
    <p:sldId id="293" r:id="rId26"/>
    <p:sldId id="294" r:id="rId27"/>
    <p:sldId id="275" r:id="rId28"/>
    <p:sldId id="276" r:id="rId29"/>
    <p:sldId id="280" r:id="rId30"/>
    <p:sldId id="277" r:id="rId31"/>
    <p:sldId id="278" r:id="rId32"/>
    <p:sldId id="282" r:id="rId33"/>
    <p:sldId id="281" r:id="rId34"/>
    <p:sldId id="279" r:id="rId35"/>
    <p:sldId id="287" r:id="rId36"/>
    <p:sldId id="284" r:id="rId37"/>
    <p:sldId id="285" r:id="rId38"/>
    <p:sldId id="274" r:id="rId39"/>
    <p:sldId id="292" r:id="rId40"/>
    <p:sldId id="283"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5959"/>
  </p:normalViewPr>
  <p:slideViewPr>
    <p:cSldViewPr snapToGrid="0">
      <p:cViewPr varScale="1">
        <p:scale>
          <a:sx n="104" d="100"/>
          <a:sy n="104" d="100"/>
        </p:scale>
        <p:origin x="134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jpeg>
</file>

<file path=ppt/media/image11.gif>
</file>

<file path=ppt/media/image12.jpeg>
</file>

<file path=ppt/media/image13.jpeg>
</file>

<file path=ppt/media/image14.jpeg>
</file>

<file path=ppt/media/image15.jpeg>
</file>

<file path=ppt/media/image16.jpeg>
</file>

<file path=ppt/media/image17.jpeg>
</file>

<file path=ppt/media/image2.jpe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84334-6A86-DB4E-B04B-02F01C3F6E18}" type="datetimeFigureOut">
              <a:rPr lang="en-US" smtClean="0"/>
              <a:t>1/14/25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4C44E6-480D-B44A-810D-6F8CD1DB9F6E}" type="slidenum">
              <a:rPr lang="en-US" smtClean="0"/>
              <a:t>‹#›</a:t>
            </a:fld>
            <a:endParaRPr lang="en-US"/>
          </a:p>
        </p:txBody>
      </p:sp>
    </p:spTree>
    <p:extLst>
      <p:ext uri="{BB962C8B-B14F-4D97-AF65-F5344CB8AC3E}">
        <p14:creationId xmlns:p14="http://schemas.microsoft.com/office/powerpoint/2010/main" val="22124850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8" Type="http://schemas.openxmlformats.org/officeDocument/2006/relationships/hyperlink" Target="https://en.wikipedia.org/wiki/Raiders_of_the_Lost_Ark_(video_game)" TargetMode="External"/><Relationship Id="rId13" Type="http://schemas.openxmlformats.org/officeDocument/2006/relationships/hyperlink" Target="https://en.wikipedia.org/wiki/Pitfall!#cite_note-FOOTNOTEMontfortBogost2009103-19" TargetMode="External"/><Relationship Id="rId3" Type="http://schemas.openxmlformats.org/officeDocument/2006/relationships/hyperlink" Target="https://en.wikipedia.org/wiki/Pitfall!#cite_note-FOOTNOTEMontfortBogost2009108%E2%80%93109-11" TargetMode="External"/><Relationship Id="rId7" Type="http://schemas.openxmlformats.org/officeDocument/2006/relationships/hyperlink" Target="https://en.wikipedia.org/wiki/Haunted_House_(video_game)" TargetMode="External"/><Relationship Id="rId12" Type="http://schemas.openxmlformats.org/officeDocument/2006/relationships/hyperlink" Target="https://en.wikipedia.org/wiki/Pitfall!#cite_note-FOOTNOTEMontfortBogost2009111%E2%80%93112-18" TargetMode="External"/><Relationship Id="rId2" Type="http://schemas.openxmlformats.org/officeDocument/2006/relationships/slide" Target="../slides/slide22.xml"/><Relationship Id="rId16" Type="http://schemas.openxmlformats.org/officeDocument/2006/relationships/hyperlink" Target="https://en.wikipedia.org/wiki/Pitfall!#cite_note-FOOTNOTEMontfortBogost2009104-20" TargetMode="External"/><Relationship Id="rId1" Type="http://schemas.openxmlformats.org/officeDocument/2006/relationships/notesMaster" Target="../notesMasters/notesMaster1.xml"/><Relationship Id="rId6" Type="http://schemas.openxmlformats.org/officeDocument/2006/relationships/hyperlink" Target="https://en.wikipedia.org/wiki/Pitfall!#cite_note-FOOTNOTEMontfortBogost2009116-16" TargetMode="External"/><Relationship Id="rId11" Type="http://schemas.openxmlformats.org/officeDocument/2006/relationships/hyperlink" Target="https://en.wikipedia.org/wiki/Bit" TargetMode="External"/><Relationship Id="rId5" Type="http://schemas.openxmlformats.org/officeDocument/2006/relationships/hyperlink" Target="https://en.wikipedia.org/wiki/ROM_cartridge" TargetMode="External"/><Relationship Id="rId15" Type="http://schemas.openxmlformats.org/officeDocument/2006/relationships/hyperlink" Target="https://en.wikipedia.org/wiki/Prototype" TargetMode="External"/><Relationship Id="rId10" Type="http://schemas.openxmlformats.org/officeDocument/2006/relationships/hyperlink" Target="https://en.wikipedia.org/wiki/Pitfall!#cite_note-FOOTNOTEMontfortBogost2009111-17" TargetMode="External"/><Relationship Id="rId4" Type="http://schemas.openxmlformats.org/officeDocument/2006/relationships/hyperlink" Target="https://en.wikipedia.org/wiki/Kilobyte" TargetMode="External"/><Relationship Id="rId9" Type="http://schemas.openxmlformats.org/officeDocument/2006/relationships/hyperlink" Target="https://en.wikipedia.org/wiki/Pitfall!#cite_note-FOOTNOTEMontfortBogost2009110-13" TargetMode="External"/><Relationship Id="rId14" Type="http://schemas.openxmlformats.org/officeDocument/2006/relationships/hyperlink" Target="https://en.wikipedia.org/wiki/Peer_review" TargetMode="Externa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en.wikipedia.org/wiki/Pitfall!#cite_note-FOOTNOTEMontfortBogost2009103-19" TargetMode="External"/><Relationship Id="rId2" Type="http://schemas.openxmlformats.org/officeDocument/2006/relationships/slide" Target="../slides/slide33.xml"/><Relationship Id="rId1" Type="http://schemas.openxmlformats.org/officeDocument/2006/relationships/notesMaster" Target="../notesMasters/notesMaster1.xml"/><Relationship Id="rId6" Type="http://schemas.openxmlformats.org/officeDocument/2006/relationships/hyperlink" Target="https://en.wikipedia.org/wiki/Pitfall!#cite_note-FOOTNOTEMontfortBogost2009104-20" TargetMode="External"/><Relationship Id="rId5" Type="http://schemas.openxmlformats.org/officeDocument/2006/relationships/hyperlink" Target="https://en.wikipedia.org/wiki/Prototype" TargetMode="External"/><Relationship Id="rId4" Type="http://schemas.openxmlformats.org/officeDocument/2006/relationships/hyperlink" Target="https://en.wikipedia.org/wiki/Peer_review"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in the midst of making a course based on vintage game design. I want to include everything from the Fairchild Channel F up to around the SNES. Just a basic intro to how they work, making a game or a demo, and letting folks have a ton of historical context, </a:t>
            </a:r>
          </a:p>
        </p:txBody>
      </p:sp>
      <p:sp>
        <p:nvSpPr>
          <p:cNvPr id="4" name="Slide Number Placeholder 3"/>
          <p:cNvSpPr>
            <a:spLocks noGrp="1"/>
          </p:cNvSpPr>
          <p:nvPr>
            <p:ph type="sldNum" sz="quarter" idx="5"/>
          </p:nvPr>
        </p:nvSpPr>
        <p:spPr/>
        <p:txBody>
          <a:bodyPr/>
          <a:lstStyle/>
          <a:p>
            <a:fld id="{344C44E6-480D-B44A-810D-6F8CD1DB9F6E}" type="slidenum">
              <a:rPr lang="en-US" smtClean="0"/>
              <a:t>4</a:t>
            </a:fld>
            <a:endParaRPr lang="en-US"/>
          </a:p>
        </p:txBody>
      </p:sp>
    </p:spTree>
    <p:extLst>
      <p:ext uri="{BB962C8B-B14F-4D97-AF65-F5344CB8AC3E}">
        <p14:creationId xmlns:p14="http://schemas.microsoft.com/office/powerpoint/2010/main" val="40585934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9E4304-B1C7-F030-A849-81C98BFA9A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116F-904D-09CF-AA69-6172C362B6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B48C82-A6F9-1334-B8EF-F28648403F19}"/>
              </a:ext>
            </a:extLst>
          </p:cNvPr>
          <p:cNvSpPr>
            <a:spLocks noGrp="1"/>
          </p:cNvSpPr>
          <p:nvPr>
            <p:ph type="body" idx="1"/>
          </p:nvPr>
        </p:nvSpPr>
        <p:spPr/>
        <p:txBody>
          <a:bodyPr/>
          <a:lstStyle/>
          <a:p>
            <a:r>
              <a:rPr lang="en-US" dirty="0"/>
              <a:t>We also found innumerable games that formed the basis of a TON of genre and types.</a:t>
            </a:r>
          </a:p>
        </p:txBody>
      </p:sp>
      <p:sp>
        <p:nvSpPr>
          <p:cNvPr id="4" name="Slide Number Placeholder 3">
            <a:extLst>
              <a:ext uri="{FF2B5EF4-FFF2-40B4-BE49-F238E27FC236}">
                <a16:creationId xmlns:a16="http://schemas.microsoft.com/office/drawing/2014/main" id="{6C617E5B-3B3D-BD65-4139-DC4469A2A1E7}"/>
              </a:ext>
            </a:extLst>
          </p:cNvPr>
          <p:cNvSpPr>
            <a:spLocks noGrp="1"/>
          </p:cNvSpPr>
          <p:nvPr>
            <p:ph type="sldNum" sz="quarter" idx="5"/>
          </p:nvPr>
        </p:nvSpPr>
        <p:spPr/>
        <p:txBody>
          <a:bodyPr/>
          <a:lstStyle/>
          <a:p>
            <a:fld id="{344C44E6-480D-B44A-810D-6F8CD1DB9F6E}" type="slidenum">
              <a:rPr lang="en-US" smtClean="0"/>
              <a:t>14</a:t>
            </a:fld>
            <a:endParaRPr lang="en-US"/>
          </a:p>
        </p:txBody>
      </p:sp>
    </p:spTree>
    <p:extLst>
      <p:ext uri="{BB962C8B-B14F-4D97-AF65-F5344CB8AC3E}">
        <p14:creationId xmlns:p14="http://schemas.microsoft.com/office/powerpoint/2010/main" val="42928839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6A04D8-6D56-BFC7-947D-D3E3188E31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A9E7EE-DADC-E747-B54C-D9A6C035E5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233099-FE68-428E-B708-22FE568E313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52B299-2886-7251-E94A-8581896BED60}"/>
              </a:ext>
            </a:extLst>
          </p:cNvPr>
          <p:cNvSpPr>
            <a:spLocks noGrp="1"/>
          </p:cNvSpPr>
          <p:nvPr>
            <p:ph type="sldNum" sz="quarter" idx="5"/>
          </p:nvPr>
        </p:nvSpPr>
        <p:spPr/>
        <p:txBody>
          <a:bodyPr/>
          <a:lstStyle/>
          <a:p>
            <a:fld id="{344C44E6-480D-B44A-810D-6F8CD1DB9F6E}" type="slidenum">
              <a:rPr lang="en-US" smtClean="0"/>
              <a:t>15</a:t>
            </a:fld>
            <a:endParaRPr lang="en-US"/>
          </a:p>
        </p:txBody>
      </p:sp>
    </p:spTree>
    <p:extLst>
      <p:ext uri="{BB962C8B-B14F-4D97-AF65-F5344CB8AC3E}">
        <p14:creationId xmlns:p14="http://schemas.microsoft.com/office/powerpoint/2010/main" val="310967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A29A0-7149-4ABF-61C3-A116ED5457B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866005-E8DB-3E86-8E7B-B3B9AA2E98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023288-C99B-F0CF-DCB9-2CBF1025D8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E7133AF-D041-76FB-8645-EFE1148436C4}"/>
              </a:ext>
            </a:extLst>
          </p:cNvPr>
          <p:cNvSpPr>
            <a:spLocks noGrp="1"/>
          </p:cNvSpPr>
          <p:nvPr>
            <p:ph type="sldNum" sz="quarter" idx="5"/>
          </p:nvPr>
        </p:nvSpPr>
        <p:spPr/>
        <p:txBody>
          <a:bodyPr/>
          <a:lstStyle/>
          <a:p>
            <a:fld id="{344C44E6-480D-B44A-810D-6F8CD1DB9F6E}" type="slidenum">
              <a:rPr lang="en-US" smtClean="0"/>
              <a:t>16</a:t>
            </a:fld>
            <a:endParaRPr lang="en-US"/>
          </a:p>
        </p:txBody>
      </p:sp>
    </p:spTree>
    <p:extLst>
      <p:ext uri="{BB962C8B-B14F-4D97-AF65-F5344CB8AC3E}">
        <p14:creationId xmlns:p14="http://schemas.microsoft.com/office/powerpoint/2010/main" val="36700729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E55D02-0F5D-55B5-DDB1-CCEEA9735E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C5C9A3-944F-A80E-B76C-DE6095CCB0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5CE984-C52D-E010-7720-2EC96A15D22F}"/>
              </a:ext>
            </a:extLst>
          </p:cNvPr>
          <p:cNvSpPr>
            <a:spLocks noGrp="1"/>
          </p:cNvSpPr>
          <p:nvPr>
            <p:ph type="body" idx="1"/>
          </p:nvPr>
        </p:nvSpPr>
        <p:spPr/>
        <p:txBody>
          <a:bodyPr/>
          <a:lstStyle/>
          <a:p>
            <a:r>
              <a:rPr lang="en-US" dirty="0"/>
              <a:t>Woz wrote original port, </a:t>
            </a:r>
            <a:r>
              <a:rPr lang="en-US" b="0" i="0" dirty="0">
                <a:solidFill>
                  <a:srgbClr val="202122"/>
                </a:solidFill>
                <a:effectLst/>
                <a:latin typeface="Arial" panose="020B0604020202020204" pitchFamily="34" charset="0"/>
              </a:rPr>
              <a:t>Brad Stewart wrote 2600 version. I wanted to note it here.</a:t>
            </a:r>
            <a:endParaRPr lang="en-US" dirty="0"/>
          </a:p>
        </p:txBody>
      </p:sp>
      <p:sp>
        <p:nvSpPr>
          <p:cNvPr id="4" name="Slide Number Placeholder 3">
            <a:extLst>
              <a:ext uri="{FF2B5EF4-FFF2-40B4-BE49-F238E27FC236}">
                <a16:creationId xmlns:a16="http://schemas.microsoft.com/office/drawing/2014/main" id="{214AC302-E174-332D-7E7C-DE6F84E1B0B5}"/>
              </a:ext>
            </a:extLst>
          </p:cNvPr>
          <p:cNvSpPr>
            <a:spLocks noGrp="1"/>
          </p:cNvSpPr>
          <p:nvPr>
            <p:ph type="sldNum" sz="quarter" idx="5"/>
          </p:nvPr>
        </p:nvSpPr>
        <p:spPr/>
        <p:txBody>
          <a:bodyPr/>
          <a:lstStyle/>
          <a:p>
            <a:fld id="{344C44E6-480D-B44A-810D-6F8CD1DB9F6E}" type="slidenum">
              <a:rPr lang="en-US" smtClean="0"/>
              <a:t>17</a:t>
            </a:fld>
            <a:endParaRPr lang="en-US"/>
          </a:p>
        </p:txBody>
      </p:sp>
    </p:spTree>
    <p:extLst>
      <p:ext uri="{BB962C8B-B14F-4D97-AF65-F5344CB8AC3E}">
        <p14:creationId xmlns:p14="http://schemas.microsoft.com/office/powerpoint/2010/main" val="1381881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227A8-127F-8192-79CD-9DACB16785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B34FDA-5F02-89DC-716A-A429BC266E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8F6850-845E-4009-44FC-41C9CB83020C}"/>
              </a:ext>
            </a:extLst>
          </p:cNvPr>
          <p:cNvSpPr>
            <a:spLocks noGrp="1"/>
          </p:cNvSpPr>
          <p:nvPr>
            <p:ph type="body" idx="1"/>
          </p:nvPr>
        </p:nvSpPr>
        <p:spPr/>
        <p:txBody>
          <a:bodyPr/>
          <a:lstStyle/>
          <a:p>
            <a:r>
              <a:rPr lang="en-US" dirty="0"/>
              <a:t>Warren Robinett</a:t>
            </a:r>
          </a:p>
        </p:txBody>
      </p:sp>
      <p:sp>
        <p:nvSpPr>
          <p:cNvPr id="4" name="Slide Number Placeholder 3">
            <a:extLst>
              <a:ext uri="{FF2B5EF4-FFF2-40B4-BE49-F238E27FC236}">
                <a16:creationId xmlns:a16="http://schemas.microsoft.com/office/drawing/2014/main" id="{03543C63-961F-3268-E821-756C7035883B}"/>
              </a:ext>
            </a:extLst>
          </p:cNvPr>
          <p:cNvSpPr>
            <a:spLocks noGrp="1"/>
          </p:cNvSpPr>
          <p:nvPr>
            <p:ph type="sldNum" sz="quarter" idx="5"/>
          </p:nvPr>
        </p:nvSpPr>
        <p:spPr/>
        <p:txBody>
          <a:bodyPr/>
          <a:lstStyle/>
          <a:p>
            <a:fld id="{344C44E6-480D-B44A-810D-6F8CD1DB9F6E}" type="slidenum">
              <a:rPr lang="en-US" smtClean="0"/>
              <a:t>18</a:t>
            </a:fld>
            <a:endParaRPr lang="en-US"/>
          </a:p>
        </p:txBody>
      </p:sp>
    </p:spTree>
    <p:extLst>
      <p:ext uri="{BB962C8B-B14F-4D97-AF65-F5344CB8AC3E}">
        <p14:creationId xmlns:p14="http://schemas.microsoft.com/office/powerpoint/2010/main" val="1406348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BC465-E2A2-C6D8-B459-4127ED3377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EE2914-EB92-4A8C-7BF8-67AD6EE32A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205901-5C03-00C9-D27C-8F09EAA9E63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3D54BC1-464E-7843-B509-48A4AABDA806}"/>
              </a:ext>
            </a:extLst>
          </p:cNvPr>
          <p:cNvSpPr>
            <a:spLocks noGrp="1"/>
          </p:cNvSpPr>
          <p:nvPr>
            <p:ph type="sldNum" sz="quarter" idx="5"/>
          </p:nvPr>
        </p:nvSpPr>
        <p:spPr/>
        <p:txBody>
          <a:bodyPr/>
          <a:lstStyle/>
          <a:p>
            <a:fld id="{344C44E6-480D-B44A-810D-6F8CD1DB9F6E}" type="slidenum">
              <a:rPr lang="en-US" smtClean="0"/>
              <a:t>19</a:t>
            </a:fld>
            <a:endParaRPr lang="en-US"/>
          </a:p>
        </p:txBody>
      </p:sp>
    </p:spTree>
    <p:extLst>
      <p:ext uri="{BB962C8B-B14F-4D97-AF65-F5344CB8AC3E}">
        <p14:creationId xmlns:p14="http://schemas.microsoft.com/office/powerpoint/2010/main" val="29496066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ACA7C8-87E6-C4B1-D995-65000B7709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AB548B-F074-1619-2DC7-A74D0870B0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4DC50B-AAE9-8554-F360-63255E7ABB7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949A17B-1FB1-0669-83FB-71E09FFCE624}"/>
              </a:ext>
            </a:extLst>
          </p:cNvPr>
          <p:cNvSpPr>
            <a:spLocks noGrp="1"/>
          </p:cNvSpPr>
          <p:nvPr>
            <p:ph type="sldNum" sz="quarter" idx="5"/>
          </p:nvPr>
        </p:nvSpPr>
        <p:spPr/>
        <p:txBody>
          <a:bodyPr/>
          <a:lstStyle/>
          <a:p>
            <a:fld id="{344C44E6-480D-B44A-810D-6F8CD1DB9F6E}" type="slidenum">
              <a:rPr lang="en-US" smtClean="0"/>
              <a:t>20</a:t>
            </a:fld>
            <a:endParaRPr lang="en-US"/>
          </a:p>
        </p:txBody>
      </p:sp>
    </p:spTree>
    <p:extLst>
      <p:ext uri="{BB962C8B-B14F-4D97-AF65-F5344CB8AC3E}">
        <p14:creationId xmlns:p14="http://schemas.microsoft.com/office/powerpoint/2010/main" val="38858429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F461E-5650-835B-8E0D-78B8B78BCA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DF88E-EE17-3E3A-CBB9-A8F2423053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83E333-C3C3-F331-3D97-1ACE0A75DF52}"/>
              </a:ext>
            </a:extLst>
          </p:cNvPr>
          <p:cNvSpPr>
            <a:spLocks noGrp="1"/>
          </p:cNvSpPr>
          <p:nvPr>
            <p:ph type="body" idx="1"/>
          </p:nvPr>
        </p:nvSpPr>
        <p:spPr/>
        <p:txBody>
          <a:bodyPr/>
          <a:lstStyle/>
          <a:p>
            <a:r>
              <a:rPr lang="en-US" dirty="0"/>
              <a:t>River Raid: https://</a:t>
            </a:r>
            <a:r>
              <a:rPr lang="en-US" dirty="0" err="1"/>
              <a:t>www.inverse.com</a:t>
            </a:r>
            <a:r>
              <a:rPr lang="en-US" dirty="0"/>
              <a:t>/gaming/river-raid-40th-anniversary-carol-shaw</a:t>
            </a:r>
          </a:p>
          <a:p>
            <a:endParaRPr lang="en-US" dirty="0"/>
          </a:p>
          <a:p>
            <a:r>
              <a:rPr lang="en-US" dirty="0"/>
              <a:t>One of the best selling games for the 2600, ported everywhere. One of the first games designed by a woman. The source code for this game is at the Strong. She hand wrote it.</a:t>
            </a:r>
          </a:p>
          <a:p>
            <a:endParaRPr lang="en-US" dirty="0"/>
          </a:p>
          <a:p>
            <a:endParaRPr lang="en-US" dirty="0"/>
          </a:p>
        </p:txBody>
      </p:sp>
      <p:sp>
        <p:nvSpPr>
          <p:cNvPr id="4" name="Slide Number Placeholder 3">
            <a:extLst>
              <a:ext uri="{FF2B5EF4-FFF2-40B4-BE49-F238E27FC236}">
                <a16:creationId xmlns:a16="http://schemas.microsoft.com/office/drawing/2014/main" id="{7C812B43-C23F-6311-BB81-9791C4CF58FD}"/>
              </a:ext>
            </a:extLst>
          </p:cNvPr>
          <p:cNvSpPr>
            <a:spLocks noGrp="1"/>
          </p:cNvSpPr>
          <p:nvPr>
            <p:ph type="sldNum" sz="quarter" idx="5"/>
          </p:nvPr>
        </p:nvSpPr>
        <p:spPr/>
        <p:txBody>
          <a:bodyPr/>
          <a:lstStyle/>
          <a:p>
            <a:fld id="{344C44E6-480D-B44A-810D-6F8CD1DB9F6E}" type="slidenum">
              <a:rPr lang="en-US" smtClean="0"/>
              <a:t>21</a:t>
            </a:fld>
            <a:endParaRPr lang="en-US"/>
          </a:p>
        </p:txBody>
      </p:sp>
    </p:spTree>
    <p:extLst>
      <p:ext uri="{BB962C8B-B14F-4D97-AF65-F5344CB8AC3E}">
        <p14:creationId xmlns:p14="http://schemas.microsoft.com/office/powerpoint/2010/main" val="38923764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424EC-A190-9D10-3DE1-2D853793DC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6985AE-49B9-FFA1-D53C-06E08FB6D2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C92BE3-B79B-2FD9-9741-6E41A42B46FA}"/>
              </a:ext>
            </a:extLst>
          </p:cNvPr>
          <p:cNvSpPr>
            <a:spLocks noGrp="1"/>
          </p:cNvSpPr>
          <p:nvPr>
            <p:ph type="body" idx="1"/>
          </p:nvPr>
        </p:nvSpPr>
        <p:spPr/>
        <p:txBody>
          <a:bodyPr/>
          <a:lstStyle/>
          <a:p>
            <a:r>
              <a:rPr lang="en-US" b="0" i="0" dirty="0">
                <a:solidFill>
                  <a:srgbClr val="202122"/>
                </a:solidFill>
                <a:effectLst/>
                <a:latin typeface="Arial" panose="020B0604020202020204" pitchFamily="34" charset="0"/>
              </a:rPr>
              <a:t>Crane commented that "The entire [game design] process took about 10 minutes. About 1000 hours of programming later the game was complete."</a:t>
            </a:r>
            <a:r>
              <a:rPr lang="en-US" b="0" i="0" u="none" strike="noStrike" baseline="30000" dirty="0">
                <a:solidFill>
                  <a:srgbClr val="202122"/>
                </a:solidFill>
                <a:effectLst/>
                <a:latin typeface="Arial" panose="020B0604020202020204" pitchFamily="34" charset="0"/>
                <a:hlinkClick r:id="rId3"/>
              </a:rPr>
              <a:t>[11]</a:t>
            </a:r>
            <a:r>
              <a:rPr lang="en-US" b="0" i="0" dirty="0">
                <a:solidFill>
                  <a:srgbClr val="202122"/>
                </a:solidFill>
                <a:effectLst/>
                <a:latin typeface="Arial" panose="020B0604020202020204" pitchFamily="34" charset="0"/>
              </a:rPr>
              <a:t> Much of Crane's time was spent optimizing and compressing the code so that it would fit into a four-</a:t>
            </a:r>
            <a:r>
              <a:rPr lang="en-US" b="0" i="0" u="none" strike="noStrike" dirty="0">
                <a:effectLst/>
                <a:latin typeface="Arial" panose="020B0604020202020204" pitchFamily="34" charset="0"/>
                <a:hlinkClick r:id="rId4" tooltip="Kilobyte"/>
              </a:rPr>
              <a:t>kilobyte</a:t>
            </a:r>
            <a:r>
              <a:rPr lang="en-US" b="0" i="0" dirty="0">
                <a:solidFill>
                  <a:srgbClr val="202122"/>
                </a:solidFill>
                <a:effectLst/>
                <a:latin typeface="Arial" panose="020B0604020202020204" pitchFamily="34" charset="0"/>
              </a:rPr>
              <a:t> </a:t>
            </a:r>
            <a:r>
              <a:rPr lang="en-US" b="0" i="0" u="none" strike="noStrike" dirty="0">
                <a:effectLst/>
                <a:latin typeface="Arial" panose="020B0604020202020204" pitchFamily="34" charset="0"/>
                <a:hlinkClick r:id="rId5" tooltip="ROM cartridge"/>
              </a:rPr>
              <a:t>ROM cartridge</a:t>
            </a:r>
            <a:r>
              <a:rPr lang="en-US" b="0" i="0" dirty="0">
                <a:solidFill>
                  <a:srgbClr val="202122"/>
                </a:solidFill>
                <a:effectLst/>
                <a:latin typeface="Arial" panose="020B0604020202020204" pitchFamily="34" charset="0"/>
              </a:rPr>
              <a:t>.</a:t>
            </a:r>
            <a:r>
              <a:rPr lang="en-US" b="0" i="0" u="none" strike="noStrike" baseline="30000" dirty="0">
                <a:solidFill>
                  <a:srgbClr val="202122"/>
                </a:solidFill>
                <a:effectLst/>
                <a:latin typeface="Arial" panose="020B0604020202020204" pitchFamily="34" charset="0"/>
                <a:hlinkClick r:id="rId6"/>
              </a:rPr>
              <a:t>[16]</a:t>
            </a:r>
            <a:r>
              <a:rPr lang="en-US" b="0" i="0" dirty="0">
                <a:solidFill>
                  <a:srgbClr val="202122"/>
                </a:solidFill>
                <a:effectLst/>
                <a:latin typeface="Arial" panose="020B0604020202020204" pitchFamily="34" charset="0"/>
              </a:rPr>
              <a:t> Unlike </a:t>
            </a:r>
            <a:r>
              <a:rPr lang="en-US" b="0" i="1" u="none" strike="noStrike" dirty="0">
                <a:solidFill>
                  <a:srgbClr val="202122"/>
                </a:solidFill>
                <a:effectLst/>
                <a:latin typeface="Arial" panose="020B0604020202020204" pitchFamily="34" charset="0"/>
                <a:hlinkClick r:id="rId7" tooltip="Haunted House (video game)"/>
              </a:rPr>
              <a:t>Haunted House</a:t>
            </a:r>
            <a:r>
              <a:rPr lang="en-US" b="0" i="0" dirty="0">
                <a:solidFill>
                  <a:srgbClr val="202122"/>
                </a:solidFill>
                <a:effectLst/>
                <a:latin typeface="Arial" panose="020B0604020202020204" pitchFamily="34" charset="0"/>
              </a:rPr>
              <a:t> (1982) or </a:t>
            </a:r>
            <a:r>
              <a:rPr lang="en-US" b="0" i="1" u="none" strike="noStrike" dirty="0">
                <a:solidFill>
                  <a:srgbClr val="202122"/>
                </a:solidFill>
                <a:effectLst/>
                <a:latin typeface="Arial" panose="020B0604020202020204" pitchFamily="34" charset="0"/>
                <a:hlinkClick r:id="rId8" tooltip="Raiders of the Lost Ark (video game)"/>
              </a:rPr>
              <a:t>Raiders of the Lost Ark</a:t>
            </a:r>
            <a:r>
              <a:rPr lang="en-US" b="0" i="0" dirty="0">
                <a:solidFill>
                  <a:srgbClr val="202122"/>
                </a:solidFill>
                <a:effectLst/>
                <a:latin typeface="Arial" panose="020B0604020202020204" pitchFamily="34" charset="0"/>
              </a:rPr>
              <a:t> (1982), where the environments were hard-coded into the game,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was generated constantly by code.</a:t>
            </a:r>
            <a:r>
              <a:rPr lang="en-US" b="0" i="0" u="none" strike="noStrike" baseline="30000" dirty="0">
                <a:solidFill>
                  <a:srgbClr val="202122"/>
                </a:solidFill>
                <a:effectLst/>
                <a:latin typeface="Arial" panose="020B0604020202020204" pitchFamily="34" charset="0"/>
                <a:hlinkClick r:id="rId9"/>
              </a:rPr>
              <a:t>[13]</a:t>
            </a:r>
            <a:r>
              <a:rPr lang="en-US" b="0" i="0" dirty="0">
                <a:solidFill>
                  <a:srgbClr val="202122"/>
                </a:solidFill>
                <a:effectLst/>
                <a:latin typeface="Arial" panose="020B0604020202020204" pitchFamily="34" charset="0"/>
              </a:rPr>
              <a:t> The game generates each screen based on a counter that could run either backwards or forwards depending which direction the player moved from screen to screen.</a:t>
            </a:r>
            <a:r>
              <a:rPr lang="en-US" b="0" i="0" u="none" strike="noStrike" baseline="30000" dirty="0">
                <a:solidFill>
                  <a:srgbClr val="202122"/>
                </a:solidFill>
                <a:effectLst/>
                <a:latin typeface="Arial" panose="020B0604020202020204" pitchFamily="34" charset="0"/>
                <a:hlinkClick r:id="rId10"/>
              </a:rPr>
              <a:t>[17]</a:t>
            </a:r>
            <a:r>
              <a:rPr lang="en-US" b="0" i="0" dirty="0">
                <a:solidFill>
                  <a:srgbClr val="202122"/>
                </a:solidFill>
                <a:effectLst/>
                <a:latin typeface="Arial" panose="020B0604020202020204" pitchFamily="34" charset="0"/>
              </a:rPr>
              <a:t> The 8 </a:t>
            </a:r>
            <a:r>
              <a:rPr lang="en-US" b="0" i="0" u="none" strike="noStrike" dirty="0">
                <a:effectLst/>
                <a:latin typeface="Arial" panose="020B0604020202020204" pitchFamily="34" charset="0"/>
                <a:hlinkClick r:id="rId11" tooltip="Bit"/>
              </a:rPr>
              <a:t>bits</a:t>
            </a:r>
            <a:r>
              <a:rPr lang="en-US" b="0" i="0" dirty="0">
                <a:solidFill>
                  <a:srgbClr val="202122"/>
                </a:solidFill>
                <a:effectLst/>
                <a:latin typeface="Arial" panose="020B0604020202020204" pitchFamily="34" charset="0"/>
              </a:rPr>
              <a:t> in the counter were used to determine certain details such as the background, trees, ground and object patterns, allowing 255 screens to occupy fewer than 50 bytes of ROM.</a:t>
            </a:r>
            <a:r>
              <a:rPr lang="en-US" b="0" i="0" u="none" strike="noStrike" baseline="30000" dirty="0">
                <a:solidFill>
                  <a:srgbClr val="202122"/>
                </a:solidFill>
                <a:effectLst/>
                <a:latin typeface="Arial" panose="020B0604020202020204" pitchFamily="34" charset="0"/>
                <a:hlinkClick r:id="rId12"/>
              </a:rPr>
              <a:t>[18]</a:t>
            </a:r>
            <a:r>
              <a:rPr lang="en-US" b="0" i="0" dirty="0">
                <a:solidFill>
                  <a:srgbClr val="202122"/>
                </a:solidFill>
                <a:effectLst/>
                <a:latin typeface="Arial" panose="020B0604020202020204" pitchFamily="34" charset="0"/>
              </a:rPr>
              <a:t> Activision had created design centers for their games, which were small, close-knit teams of four to five people.</a:t>
            </a:r>
            <a:r>
              <a:rPr lang="en-US" b="0" i="0" u="none" strike="noStrike" baseline="30000" dirty="0">
                <a:solidFill>
                  <a:srgbClr val="202122"/>
                </a:solidFill>
                <a:effectLst/>
                <a:latin typeface="Arial" panose="020B0604020202020204" pitchFamily="34" charset="0"/>
                <a:hlinkClick r:id="rId13"/>
              </a:rPr>
              <a:t>[19]</a:t>
            </a:r>
            <a:r>
              <a:rPr lang="en-US" b="0" i="0" dirty="0">
                <a:solidFill>
                  <a:srgbClr val="202122"/>
                </a:solidFill>
                <a:effectLst/>
                <a:latin typeface="Arial" panose="020B0604020202020204" pitchFamily="34" charset="0"/>
              </a:rPr>
              <a:t> These teams encouraged </a:t>
            </a:r>
            <a:r>
              <a:rPr lang="en-US" b="0" i="0" u="none" strike="noStrike" dirty="0">
                <a:effectLst/>
                <a:latin typeface="Arial" panose="020B0604020202020204" pitchFamily="34" charset="0"/>
                <a:hlinkClick r:id="rId14" tooltip="Peer review"/>
              </a:rPr>
              <a:t>peer reviews</a:t>
            </a:r>
            <a:r>
              <a:rPr lang="en-US" b="0" i="0" dirty="0">
                <a:solidFill>
                  <a:srgbClr val="202122"/>
                </a:solidFill>
                <a:effectLst/>
                <a:latin typeface="Arial" panose="020B0604020202020204" pitchFamily="34" charset="0"/>
              </a:rPr>
              <a:t> and shared </a:t>
            </a:r>
            <a:r>
              <a:rPr lang="en-US" b="0" i="0" u="none" strike="noStrike" dirty="0">
                <a:effectLst/>
                <a:latin typeface="Arial" panose="020B0604020202020204" pitchFamily="34" charset="0"/>
                <a:hlinkClick r:id="rId15" tooltip="Prototype"/>
              </a:rPr>
              <a:t>prototypes</a:t>
            </a:r>
            <a:r>
              <a:rPr lang="en-US" b="0" i="0" dirty="0">
                <a:solidFill>
                  <a:srgbClr val="202122"/>
                </a:solidFill>
                <a:effectLst/>
                <a:latin typeface="Arial" panose="020B0604020202020204" pitchFamily="34" charset="0"/>
              </a:rPr>
              <a:t> of games. In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Crane's team changed the initial number of lives in the game from one to three during the final week of development.</a:t>
            </a:r>
            <a:r>
              <a:rPr lang="en-US" b="0" i="0" u="none" strike="noStrike" baseline="30000" dirty="0">
                <a:solidFill>
                  <a:srgbClr val="202122"/>
                </a:solidFill>
                <a:effectLst/>
                <a:latin typeface="Arial" panose="020B0604020202020204" pitchFamily="34" charset="0"/>
                <a:hlinkClick r:id="rId16"/>
              </a:rPr>
              <a:t>[20]</a:t>
            </a:r>
            <a:r>
              <a:rPr lang="en-US" b="0" i="0" dirty="0">
                <a:solidFill>
                  <a:srgbClr val="202122"/>
                </a:solidFill>
                <a:effectLst/>
                <a:latin typeface="Arial" panose="020B0604020202020204" pitchFamily="34" charset="0"/>
              </a:rPr>
              <a:t> Crane said that "my buddies practically tied me to my chair until I put in extra lives and I'm glad they did".</a:t>
            </a:r>
            <a:r>
              <a:rPr lang="en-US" b="0" i="0" u="none" strike="noStrike" baseline="30000" dirty="0">
                <a:solidFill>
                  <a:srgbClr val="202122"/>
                </a:solidFill>
                <a:effectLst/>
                <a:latin typeface="Arial" panose="020B0604020202020204" pitchFamily="34" charset="0"/>
                <a:hlinkClick r:id="rId16"/>
              </a:rPr>
              <a:t>[20]</a:t>
            </a:r>
            <a:endParaRPr lang="en-US" dirty="0"/>
          </a:p>
        </p:txBody>
      </p:sp>
      <p:sp>
        <p:nvSpPr>
          <p:cNvPr id="4" name="Slide Number Placeholder 3">
            <a:extLst>
              <a:ext uri="{FF2B5EF4-FFF2-40B4-BE49-F238E27FC236}">
                <a16:creationId xmlns:a16="http://schemas.microsoft.com/office/drawing/2014/main" id="{7E9E0A13-DEB3-531B-C25F-26DD6498CDAA}"/>
              </a:ext>
            </a:extLst>
          </p:cNvPr>
          <p:cNvSpPr>
            <a:spLocks noGrp="1"/>
          </p:cNvSpPr>
          <p:nvPr>
            <p:ph type="sldNum" sz="quarter" idx="5"/>
          </p:nvPr>
        </p:nvSpPr>
        <p:spPr/>
        <p:txBody>
          <a:bodyPr/>
          <a:lstStyle/>
          <a:p>
            <a:fld id="{344C44E6-480D-B44A-810D-6F8CD1DB9F6E}" type="slidenum">
              <a:rPr lang="en-US" smtClean="0"/>
              <a:t>22</a:t>
            </a:fld>
            <a:endParaRPr lang="en-US"/>
          </a:p>
        </p:txBody>
      </p:sp>
    </p:spTree>
    <p:extLst>
      <p:ext uri="{BB962C8B-B14F-4D97-AF65-F5344CB8AC3E}">
        <p14:creationId xmlns:p14="http://schemas.microsoft.com/office/powerpoint/2010/main" val="5187136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2"/>
                </a:solidFill>
                <a:effectLst/>
                <a:latin typeface="Arial" panose="020B0604020202020204" pitchFamily="34" charset="0"/>
              </a:rPr>
              <a:t>Activision had created design centers for their games, which were small, close-knit teams of four to five people.</a:t>
            </a:r>
            <a:r>
              <a:rPr lang="en-US" b="0" i="0" u="none" strike="noStrike" baseline="30000" dirty="0">
                <a:solidFill>
                  <a:srgbClr val="202122"/>
                </a:solidFill>
                <a:effectLst/>
                <a:latin typeface="Arial" panose="020B0604020202020204" pitchFamily="34" charset="0"/>
                <a:hlinkClick r:id="rId3"/>
              </a:rPr>
              <a:t>[19]</a:t>
            </a:r>
            <a:r>
              <a:rPr lang="en-US" b="0" i="0" dirty="0">
                <a:solidFill>
                  <a:srgbClr val="202122"/>
                </a:solidFill>
                <a:effectLst/>
                <a:latin typeface="Arial" panose="020B0604020202020204" pitchFamily="34" charset="0"/>
              </a:rPr>
              <a:t> These teams encouraged </a:t>
            </a:r>
            <a:r>
              <a:rPr lang="en-US" b="0" i="0" u="none" strike="noStrike" dirty="0">
                <a:effectLst/>
                <a:latin typeface="Arial" panose="020B0604020202020204" pitchFamily="34" charset="0"/>
                <a:hlinkClick r:id="rId4" tooltip="Peer review"/>
              </a:rPr>
              <a:t>peer reviews</a:t>
            </a:r>
            <a:r>
              <a:rPr lang="en-US" b="0" i="0" dirty="0">
                <a:solidFill>
                  <a:srgbClr val="202122"/>
                </a:solidFill>
                <a:effectLst/>
                <a:latin typeface="Arial" panose="020B0604020202020204" pitchFamily="34" charset="0"/>
              </a:rPr>
              <a:t> and shared </a:t>
            </a:r>
            <a:r>
              <a:rPr lang="en-US" b="0" i="0" u="none" strike="noStrike" dirty="0">
                <a:effectLst/>
                <a:latin typeface="Arial" panose="020B0604020202020204" pitchFamily="34" charset="0"/>
                <a:hlinkClick r:id="rId5" tooltip="Prototype"/>
              </a:rPr>
              <a:t>prototypes</a:t>
            </a:r>
            <a:r>
              <a:rPr lang="en-US" b="0" i="0" dirty="0">
                <a:solidFill>
                  <a:srgbClr val="202122"/>
                </a:solidFill>
                <a:effectLst/>
                <a:latin typeface="Arial" panose="020B0604020202020204" pitchFamily="34" charset="0"/>
              </a:rPr>
              <a:t> of games. In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Crane's team changed the initial number of lives in the game from one to three during the final week of development.</a:t>
            </a:r>
            <a:r>
              <a:rPr lang="en-US" b="0" i="0" u="none" strike="noStrike" baseline="30000" dirty="0">
                <a:solidFill>
                  <a:srgbClr val="202122"/>
                </a:solidFill>
                <a:effectLst/>
                <a:latin typeface="Arial" panose="020B0604020202020204" pitchFamily="34" charset="0"/>
                <a:hlinkClick r:id="rId6"/>
              </a:rPr>
              <a:t>[20]</a:t>
            </a:r>
            <a:r>
              <a:rPr lang="en-US" b="0" i="0" dirty="0">
                <a:solidFill>
                  <a:srgbClr val="202122"/>
                </a:solidFill>
                <a:effectLst/>
                <a:latin typeface="Arial" panose="020B0604020202020204" pitchFamily="34" charset="0"/>
              </a:rPr>
              <a:t> Crane said that "my buddies practically tied me to my chair until I put in extra lives and I'm glad they did".</a:t>
            </a:r>
            <a:r>
              <a:rPr lang="en-US" b="0" i="0" u="none" strike="noStrike" baseline="30000" dirty="0">
                <a:solidFill>
                  <a:srgbClr val="202122"/>
                </a:solidFill>
                <a:effectLst/>
                <a:latin typeface="Arial" panose="020B0604020202020204" pitchFamily="34" charset="0"/>
                <a:hlinkClick r:id="rId6"/>
              </a:rPr>
              <a:t>[20]</a:t>
            </a:r>
            <a:endParaRPr lang="en-US" dirty="0"/>
          </a:p>
        </p:txBody>
      </p:sp>
      <p:sp>
        <p:nvSpPr>
          <p:cNvPr id="4" name="Slide Number Placeholder 3"/>
          <p:cNvSpPr>
            <a:spLocks noGrp="1"/>
          </p:cNvSpPr>
          <p:nvPr>
            <p:ph type="sldNum" sz="quarter" idx="5"/>
          </p:nvPr>
        </p:nvSpPr>
        <p:spPr/>
        <p:txBody>
          <a:bodyPr/>
          <a:lstStyle/>
          <a:p>
            <a:fld id="{344C44E6-480D-B44A-810D-6F8CD1DB9F6E}" type="slidenum">
              <a:rPr lang="en-US" smtClean="0"/>
              <a:t>33</a:t>
            </a:fld>
            <a:endParaRPr lang="en-US"/>
          </a:p>
        </p:txBody>
      </p:sp>
    </p:spTree>
    <p:extLst>
      <p:ext uri="{BB962C8B-B14F-4D97-AF65-F5344CB8AC3E}">
        <p14:creationId xmlns:p14="http://schemas.microsoft.com/office/powerpoint/2010/main" val="2416231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650E8C-B825-DD0C-D62C-5535AED201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B5EDBF-D5C3-DF91-81E5-A2EF302160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68ABB7-CBCC-1805-2BF8-6641F12C606D}"/>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D95D29A1-EA0A-3C4F-8294-54E32CA576D6}"/>
              </a:ext>
            </a:extLst>
          </p:cNvPr>
          <p:cNvSpPr>
            <a:spLocks noGrp="1"/>
          </p:cNvSpPr>
          <p:nvPr>
            <p:ph type="sldNum" sz="quarter" idx="5"/>
          </p:nvPr>
        </p:nvSpPr>
        <p:spPr/>
        <p:txBody>
          <a:bodyPr/>
          <a:lstStyle/>
          <a:p>
            <a:fld id="{344C44E6-480D-B44A-810D-6F8CD1DB9F6E}" type="slidenum">
              <a:rPr lang="en-US" smtClean="0"/>
              <a:t>6</a:t>
            </a:fld>
            <a:endParaRPr lang="en-US"/>
          </a:p>
        </p:txBody>
      </p:sp>
    </p:spTree>
    <p:extLst>
      <p:ext uri="{BB962C8B-B14F-4D97-AF65-F5344CB8AC3E}">
        <p14:creationId xmlns:p14="http://schemas.microsoft.com/office/powerpoint/2010/main" val="33275156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4C44E6-480D-B44A-810D-6F8CD1DB9F6E}" type="slidenum">
              <a:rPr lang="en-US" smtClean="0"/>
              <a:t>38</a:t>
            </a:fld>
            <a:endParaRPr lang="en-US"/>
          </a:p>
        </p:txBody>
      </p:sp>
    </p:spTree>
    <p:extLst>
      <p:ext uri="{BB962C8B-B14F-4D97-AF65-F5344CB8AC3E}">
        <p14:creationId xmlns:p14="http://schemas.microsoft.com/office/powerpoint/2010/main" val="38693629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2C9869-8A1F-4882-9D3A-1944D92C8E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4CC25F-AFEE-7501-C17E-DCF10FF58C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CBCD1E-94EC-88F2-4B3E-7D043E8A555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348633C-AA8E-ECAE-5A58-4195D7D5925D}"/>
              </a:ext>
            </a:extLst>
          </p:cNvPr>
          <p:cNvSpPr>
            <a:spLocks noGrp="1"/>
          </p:cNvSpPr>
          <p:nvPr>
            <p:ph type="sldNum" sz="quarter" idx="5"/>
          </p:nvPr>
        </p:nvSpPr>
        <p:spPr/>
        <p:txBody>
          <a:bodyPr/>
          <a:lstStyle/>
          <a:p>
            <a:fld id="{344C44E6-480D-B44A-810D-6F8CD1DB9F6E}" type="slidenum">
              <a:rPr lang="en-US" smtClean="0"/>
              <a:t>39</a:t>
            </a:fld>
            <a:endParaRPr lang="en-US"/>
          </a:p>
        </p:txBody>
      </p:sp>
    </p:spTree>
    <p:extLst>
      <p:ext uri="{BB962C8B-B14F-4D97-AF65-F5344CB8AC3E}">
        <p14:creationId xmlns:p14="http://schemas.microsoft.com/office/powerpoint/2010/main" val="3810679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p:cNvSpPr>
            <a:spLocks noGrp="1"/>
          </p:cNvSpPr>
          <p:nvPr>
            <p:ph type="sldNum" sz="quarter" idx="5"/>
          </p:nvPr>
        </p:nvSpPr>
        <p:spPr/>
        <p:txBody>
          <a:bodyPr/>
          <a:lstStyle/>
          <a:p>
            <a:fld id="{344C44E6-480D-B44A-810D-6F8CD1DB9F6E}" type="slidenum">
              <a:rPr lang="en-US" smtClean="0"/>
              <a:t>7</a:t>
            </a:fld>
            <a:endParaRPr lang="en-US"/>
          </a:p>
        </p:txBody>
      </p:sp>
    </p:spTree>
    <p:extLst>
      <p:ext uri="{BB962C8B-B14F-4D97-AF65-F5344CB8AC3E}">
        <p14:creationId xmlns:p14="http://schemas.microsoft.com/office/powerpoint/2010/main" val="529656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373D1-65A8-82E2-5BAC-11DE7BA2BA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F36B0-0399-08F6-BEF7-66A48DCAB0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321294-C8E3-8BDC-CE58-39418F92B0B8}"/>
              </a:ext>
            </a:extLst>
          </p:cNvPr>
          <p:cNvSpPr>
            <a:spLocks noGrp="1"/>
          </p:cNvSpPr>
          <p:nvPr>
            <p:ph type="body" idx="1"/>
          </p:nvPr>
        </p:nvSpPr>
        <p:spPr/>
        <p:txBody>
          <a:bodyPr/>
          <a:lstStyle/>
          <a:p>
            <a:r>
              <a:rPr lang="en-US" dirty="0"/>
              <a:t>If Atari </a:t>
            </a:r>
            <a:r>
              <a:rPr lang="en-US" dirty="0" err="1"/>
              <a:t>asn’t</a:t>
            </a:r>
            <a:r>
              <a:rPr lang="en-US" dirty="0"/>
              <a:t> the origin but where we started, what parts of that matter? Who cares?</a:t>
            </a:r>
          </a:p>
        </p:txBody>
      </p:sp>
      <p:sp>
        <p:nvSpPr>
          <p:cNvPr id="4" name="Slide Number Placeholder 3">
            <a:extLst>
              <a:ext uri="{FF2B5EF4-FFF2-40B4-BE49-F238E27FC236}">
                <a16:creationId xmlns:a16="http://schemas.microsoft.com/office/drawing/2014/main" id="{CD1260D9-F794-8AC4-2386-8DFF028590A3}"/>
              </a:ext>
            </a:extLst>
          </p:cNvPr>
          <p:cNvSpPr>
            <a:spLocks noGrp="1"/>
          </p:cNvSpPr>
          <p:nvPr>
            <p:ph type="sldNum" sz="quarter" idx="5"/>
          </p:nvPr>
        </p:nvSpPr>
        <p:spPr/>
        <p:txBody>
          <a:bodyPr/>
          <a:lstStyle/>
          <a:p>
            <a:fld id="{344C44E6-480D-B44A-810D-6F8CD1DB9F6E}" type="slidenum">
              <a:rPr lang="en-US" smtClean="0"/>
              <a:t>8</a:t>
            </a:fld>
            <a:endParaRPr lang="en-US"/>
          </a:p>
        </p:txBody>
      </p:sp>
    </p:spTree>
    <p:extLst>
      <p:ext uri="{BB962C8B-B14F-4D97-AF65-F5344CB8AC3E}">
        <p14:creationId xmlns:p14="http://schemas.microsoft.com/office/powerpoint/2010/main" val="20977088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C6E28B-F57F-D1F6-02CC-3A4D35768A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5E5AB6-6C75-CA7D-DEC6-F1FB87E961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AE5DA1-3B8C-891C-A1F4-78DC239AE2F1}"/>
              </a:ext>
            </a:extLst>
          </p:cNvPr>
          <p:cNvSpPr>
            <a:spLocks noGrp="1"/>
          </p:cNvSpPr>
          <p:nvPr>
            <p:ph type="body" idx="1"/>
          </p:nvPr>
        </p:nvSpPr>
        <p:spPr/>
        <p:txBody>
          <a:bodyPr/>
          <a:lstStyle/>
          <a:p>
            <a:r>
              <a:rPr lang="en-US" dirty="0"/>
              <a:t>Well, the first is probably the most important. We now know who designed games.</a:t>
            </a:r>
          </a:p>
          <a:p>
            <a:endParaRPr lang="en-US" dirty="0"/>
          </a:p>
          <a:p>
            <a:r>
              <a:rPr lang="en-US" dirty="0"/>
              <a:t>How many designers do you know?</a:t>
            </a:r>
          </a:p>
        </p:txBody>
      </p:sp>
      <p:sp>
        <p:nvSpPr>
          <p:cNvPr id="4" name="Slide Number Placeholder 3">
            <a:extLst>
              <a:ext uri="{FF2B5EF4-FFF2-40B4-BE49-F238E27FC236}">
                <a16:creationId xmlns:a16="http://schemas.microsoft.com/office/drawing/2014/main" id="{69B2FF12-B3A9-3F40-AC80-C6E698F9770A}"/>
              </a:ext>
            </a:extLst>
          </p:cNvPr>
          <p:cNvSpPr>
            <a:spLocks noGrp="1"/>
          </p:cNvSpPr>
          <p:nvPr>
            <p:ph type="sldNum" sz="quarter" idx="5"/>
          </p:nvPr>
        </p:nvSpPr>
        <p:spPr/>
        <p:txBody>
          <a:bodyPr/>
          <a:lstStyle/>
          <a:p>
            <a:fld id="{344C44E6-480D-B44A-810D-6F8CD1DB9F6E}" type="slidenum">
              <a:rPr lang="en-US" smtClean="0"/>
              <a:t>9</a:t>
            </a:fld>
            <a:endParaRPr lang="en-US"/>
          </a:p>
        </p:txBody>
      </p:sp>
    </p:spTree>
    <p:extLst>
      <p:ext uri="{BB962C8B-B14F-4D97-AF65-F5344CB8AC3E}">
        <p14:creationId xmlns:p14="http://schemas.microsoft.com/office/powerpoint/2010/main" val="2940673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3AD41-A22A-7852-424A-44CCFB5B20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A77857-1831-E3D5-0E0F-9C726DF494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50107E-EBA7-F0F4-B4C9-D214142BDD5F}"/>
              </a:ext>
            </a:extLst>
          </p:cNvPr>
          <p:cNvSpPr>
            <a:spLocks noGrp="1"/>
          </p:cNvSpPr>
          <p:nvPr>
            <p:ph type="body" idx="1"/>
          </p:nvPr>
        </p:nvSpPr>
        <p:spPr/>
        <p:txBody>
          <a:bodyPr/>
          <a:lstStyle/>
          <a:p>
            <a:r>
              <a:rPr lang="en-US" dirty="0"/>
              <a:t>Because of the aura surrounding credits for designers, we got 3</a:t>
            </a:r>
            <a:r>
              <a:rPr lang="en-US" baseline="30000" dirty="0"/>
              <a:t>rd</a:t>
            </a:r>
            <a:r>
              <a:rPr lang="en-US" dirty="0"/>
              <a:t> party games. </a:t>
            </a:r>
          </a:p>
        </p:txBody>
      </p:sp>
      <p:sp>
        <p:nvSpPr>
          <p:cNvPr id="4" name="Slide Number Placeholder 3">
            <a:extLst>
              <a:ext uri="{FF2B5EF4-FFF2-40B4-BE49-F238E27FC236}">
                <a16:creationId xmlns:a16="http://schemas.microsoft.com/office/drawing/2014/main" id="{ACDD7364-86EA-861A-15C0-02332F6A7038}"/>
              </a:ext>
            </a:extLst>
          </p:cNvPr>
          <p:cNvSpPr>
            <a:spLocks noGrp="1"/>
          </p:cNvSpPr>
          <p:nvPr>
            <p:ph type="sldNum" sz="quarter" idx="5"/>
          </p:nvPr>
        </p:nvSpPr>
        <p:spPr/>
        <p:txBody>
          <a:bodyPr/>
          <a:lstStyle/>
          <a:p>
            <a:fld id="{344C44E6-480D-B44A-810D-6F8CD1DB9F6E}" type="slidenum">
              <a:rPr lang="en-US" smtClean="0"/>
              <a:t>10</a:t>
            </a:fld>
            <a:endParaRPr lang="en-US"/>
          </a:p>
        </p:txBody>
      </p:sp>
    </p:spTree>
    <p:extLst>
      <p:ext uri="{BB962C8B-B14F-4D97-AF65-F5344CB8AC3E}">
        <p14:creationId xmlns:p14="http://schemas.microsoft.com/office/powerpoint/2010/main" val="151497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A49D4F-6F5D-8C19-90BC-75CD71830D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F90AFC-8E9E-DA43-9BBE-2A12A9CF66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D073D8-91E8-BCA9-E026-E86C1E70EFE4}"/>
              </a:ext>
            </a:extLst>
          </p:cNvPr>
          <p:cNvSpPr>
            <a:spLocks noGrp="1"/>
          </p:cNvSpPr>
          <p:nvPr>
            <p:ph type="body" idx="1"/>
          </p:nvPr>
        </p:nvSpPr>
        <p:spPr/>
        <p:txBody>
          <a:bodyPr/>
          <a:lstStyle/>
          <a:p>
            <a:r>
              <a:rPr lang="en-US" dirty="0"/>
              <a:t>Atari used to lock employees in their offices and demand they could not leave </a:t>
            </a:r>
            <a:r>
              <a:rPr lang="en-US" dirty="0" err="1"/>
              <a:t>til</a:t>
            </a:r>
            <a:r>
              <a:rPr lang="en-US" dirty="0"/>
              <a:t> games were done. This style of work is now called crunch and seen as bad. It started here.</a:t>
            </a:r>
          </a:p>
        </p:txBody>
      </p:sp>
      <p:sp>
        <p:nvSpPr>
          <p:cNvPr id="4" name="Slide Number Placeholder 3">
            <a:extLst>
              <a:ext uri="{FF2B5EF4-FFF2-40B4-BE49-F238E27FC236}">
                <a16:creationId xmlns:a16="http://schemas.microsoft.com/office/drawing/2014/main" id="{9B3B3567-2436-6EA3-A342-ABA37BD20AA4}"/>
              </a:ext>
            </a:extLst>
          </p:cNvPr>
          <p:cNvSpPr>
            <a:spLocks noGrp="1"/>
          </p:cNvSpPr>
          <p:nvPr>
            <p:ph type="sldNum" sz="quarter" idx="5"/>
          </p:nvPr>
        </p:nvSpPr>
        <p:spPr/>
        <p:txBody>
          <a:bodyPr/>
          <a:lstStyle/>
          <a:p>
            <a:fld id="{344C44E6-480D-B44A-810D-6F8CD1DB9F6E}" type="slidenum">
              <a:rPr lang="en-US" smtClean="0"/>
              <a:t>11</a:t>
            </a:fld>
            <a:endParaRPr lang="en-US"/>
          </a:p>
        </p:txBody>
      </p:sp>
    </p:spTree>
    <p:extLst>
      <p:ext uri="{BB962C8B-B14F-4D97-AF65-F5344CB8AC3E}">
        <p14:creationId xmlns:p14="http://schemas.microsoft.com/office/powerpoint/2010/main" val="24685901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6E45A-C990-098F-28E5-B9944EAEBE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C74DCC-D4A6-1974-FE59-654BF9946B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E7230C-8DCF-ED9C-C36F-BFA481E3AC84}"/>
              </a:ext>
            </a:extLst>
          </p:cNvPr>
          <p:cNvSpPr>
            <a:spLocks noGrp="1"/>
          </p:cNvSpPr>
          <p:nvPr>
            <p:ph type="body" idx="1"/>
          </p:nvPr>
        </p:nvSpPr>
        <p:spPr/>
        <p:txBody>
          <a:bodyPr/>
          <a:lstStyle/>
          <a:p>
            <a:r>
              <a:rPr lang="en-US" dirty="0"/>
              <a:t>Nintendo sort of owns this now as Microsoft is concerned with sales of its other divisions and Sony is as well. Sega partially cared but now all of the former care about gamers rather than games. We owe this path to Atari who ultimately lost control of the concept though it all sits at the center of what Nintendo now owns.</a:t>
            </a:r>
          </a:p>
        </p:txBody>
      </p:sp>
      <p:sp>
        <p:nvSpPr>
          <p:cNvPr id="4" name="Slide Number Placeholder 3">
            <a:extLst>
              <a:ext uri="{FF2B5EF4-FFF2-40B4-BE49-F238E27FC236}">
                <a16:creationId xmlns:a16="http://schemas.microsoft.com/office/drawing/2014/main" id="{8AB1EDCE-3257-6993-C2D7-323454D07D3F}"/>
              </a:ext>
            </a:extLst>
          </p:cNvPr>
          <p:cNvSpPr>
            <a:spLocks noGrp="1"/>
          </p:cNvSpPr>
          <p:nvPr>
            <p:ph type="sldNum" sz="quarter" idx="5"/>
          </p:nvPr>
        </p:nvSpPr>
        <p:spPr/>
        <p:txBody>
          <a:bodyPr/>
          <a:lstStyle/>
          <a:p>
            <a:fld id="{344C44E6-480D-B44A-810D-6F8CD1DB9F6E}" type="slidenum">
              <a:rPr lang="en-US" smtClean="0"/>
              <a:t>12</a:t>
            </a:fld>
            <a:endParaRPr lang="en-US"/>
          </a:p>
        </p:txBody>
      </p:sp>
    </p:spTree>
    <p:extLst>
      <p:ext uri="{BB962C8B-B14F-4D97-AF65-F5344CB8AC3E}">
        <p14:creationId xmlns:p14="http://schemas.microsoft.com/office/powerpoint/2010/main" val="1686423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E56D7-9B96-D0AC-6C48-AC914AA275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0F7851-7F4E-1F38-03B5-6DCC73A013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D78BE7-B314-E526-9B6F-2EEB3C420557}"/>
              </a:ext>
            </a:extLst>
          </p:cNvPr>
          <p:cNvSpPr>
            <a:spLocks noGrp="1"/>
          </p:cNvSpPr>
          <p:nvPr>
            <p:ph type="body" idx="1"/>
          </p:nvPr>
        </p:nvSpPr>
        <p:spPr/>
        <p:txBody>
          <a:bodyPr/>
          <a:lstStyle/>
          <a:p>
            <a:r>
              <a:rPr lang="en-US" dirty="0"/>
              <a:t>We take for granted everything related to space on a screen having a definitive </a:t>
            </a:r>
            <a:r>
              <a:rPr lang="en-US" dirty="0" err="1"/>
              <a:t>xy</a:t>
            </a:r>
            <a:r>
              <a:rPr lang="en-US" dirty="0"/>
              <a:t> coordinate system. This didn’t exist in the past. We have to write it, make it happen, and then go. </a:t>
            </a:r>
          </a:p>
          <a:p>
            <a:endParaRPr lang="en-US" dirty="0"/>
          </a:p>
          <a:p>
            <a:r>
              <a:rPr lang="en-US" dirty="0"/>
              <a:t>And it </a:t>
            </a:r>
            <a:r>
              <a:rPr lang="en-US"/>
              <a:t>varies wildly. </a:t>
            </a:r>
            <a:endParaRPr lang="en-US" dirty="0"/>
          </a:p>
        </p:txBody>
      </p:sp>
      <p:sp>
        <p:nvSpPr>
          <p:cNvPr id="4" name="Slide Number Placeholder 3">
            <a:extLst>
              <a:ext uri="{FF2B5EF4-FFF2-40B4-BE49-F238E27FC236}">
                <a16:creationId xmlns:a16="http://schemas.microsoft.com/office/drawing/2014/main" id="{67BCE543-4F5D-992A-3607-87BFA8A6F886}"/>
              </a:ext>
            </a:extLst>
          </p:cNvPr>
          <p:cNvSpPr>
            <a:spLocks noGrp="1"/>
          </p:cNvSpPr>
          <p:nvPr>
            <p:ph type="sldNum" sz="quarter" idx="5"/>
          </p:nvPr>
        </p:nvSpPr>
        <p:spPr/>
        <p:txBody>
          <a:bodyPr/>
          <a:lstStyle/>
          <a:p>
            <a:fld id="{344C44E6-480D-B44A-810D-6F8CD1DB9F6E}" type="slidenum">
              <a:rPr lang="en-US" smtClean="0"/>
              <a:t>13</a:t>
            </a:fld>
            <a:endParaRPr lang="en-US"/>
          </a:p>
        </p:txBody>
      </p:sp>
    </p:spTree>
    <p:extLst>
      <p:ext uri="{BB962C8B-B14F-4D97-AF65-F5344CB8AC3E}">
        <p14:creationId xmlns:p14="http://schemas.microsoft.com/office/powerpoint/2010/main" val="40415496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34F27-F3F2-CB9B-EF85-EB86B35D9D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2095A4-25A2-2952-1309-1B18BE3147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F87ACD-84EF-3EC4-292A-89887D64A5DE}"/>
              </a:ext>
            </a:extLst>
          </p:cNvPr>
          <p:cNvSpPr>
            <a:spLocks noGrp="1"/>
          </p:cNvSpPr>
          <p:nvPr>
            <p:ph type="dt" sz="half" idx="10"/>
          </p:nvPr>
        </p:nvSpPr>
        <p:spPr/>
        <p:txBody>
          <a:bodyPr/>
          <a:lstStyle/>
          <a:p>
            <a:fld id="{69B9443B-7D22-3248-B63C-65A84622FF78}" type="datetimeFigureOut">
              <a:rPr lang="en-US" smtClean="0"/>
              <a:t>1/14/25</a:t>
            </a:fld>
            <a:endParaRPr lang="en-US"/>
          </a:p>
        </p:txBody>
      </p:sp>
      <p:sp>
        <p:nvSpPr>
          <p:cNvPr id="5" name="Footer Placeholder 4">
            <a:extLst>
              <a:ext uri="{FF2B5EF4-FFF2-40B4-BE49-F238E27FC236}">
                <a16:creationId xmlns:a16="http://schemas.microsoft.com/office/drawing/2014/main" id="{43B4F327-20A6-A114-E9CF-0990DB7798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4DE94E-8AA7-465F-374F-E0C03CB5C645}"/>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27026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1A48D-0445-D53E-88BB-1B5F745EE2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5CF5F1-B7D3-86D5-5D43-C16ADD94E1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7D3FE8-DAC3-DB9D-6777-56FF87373B76}"/>
              </a:ext>
            </a:extLst>
          </p:cNvPr>
          <p:cNvSpPr>
            <a:spLocks noGrp="1"/>
          </p:cNvSpPr>
          <p:nvPr>
            <p:ph type="dt" sz="half" idx="10"/>
          </p:nvPr>
        </p:nvSpPr>
        <p:spPr/>
        <p:txBody>
          <a:bodyPr/>
          <a:lstStyle/>
          <a:p>
            <a:fld id="{69B9443B-7D22-3248-B63C-65A84622FF78}" type="datetimeFigureOut">
              <a:rPr lang="en-US" smtClean="0"/>
              <a:t>1/14/25</a:t>
            </a:fld>
            <a:endParaRPr lang="en-US"/>
          </a:p>
        </p:txBody>
      </p:sp>
      <p:sp>
        <p:nvSpPr>
          <p:cNvPr id="5" name="Footer Placeholder 4">
            <a:extLst>
              <a:ext uri="{FF2B5EF4-FFF2-40B4-BE49-F238E27FC236}">
                <a16:creationId xmlns:a16="http://schemas.microsoft.com/office/drawing/2014/main" id="{E1FC14DA-CA8F-F94D-4238-FF1CBE2472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F2952C-52B4-598B-70FF-82D70967B59D}"/>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730330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77DD19-4CC6-CC0C-2AA6-568973F86CA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B577DD4-247E-4DED-0DBC-DA5DB340DD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D1E69C-8190-F1F5-8B03-333D6F1245FF}"/>
              </a:ext>
            </a:extLst>
          </p:cNvPr>
          <p:cNvSpPr>
            <a:spLocks noGrp="1"/>
          </p:cNvSpPr>
          <p:nvPr>
            <p:ph type="dt" sz="half" idx="10"/>
          </p:nvPr>
        </p:nvSpPr>
        <p:spPr/>
        <p:txBody>
          <a:bodyPr/>
          <a:lstStyle/>
          <a:p>
            <a:fld id="{69B9443B-7D22-3248-B63C-65A84622FF78}" type="datetimeFigureOut">
              <a:rPr lang="en-US" smtClean="0"/>
              <a:t>1/14/25</a:t>
            </a:fld>
            <a:endParaRPr lang="en-US"/>
          </a:p>
        </p:txBody>
      </p:sp>
      <p:sp>
        <p:nvSpPr>
          <p:cNvPr id="5" name="Footer Placeholder 4">
            <a:extLst>
              <a:ext uri="{FF2B5EF4-FFF2-40B4-BE49-F238E27FC236}">
                <a16:creationId xmlns:a16="http://schemas.microsoft.com/office/drawing/2014/main" id="{042E2AE8-C062-6986-79F4-CFE31FDF5D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036C61-775D-4A3F-C943-ABAE0B75D7D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1988217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C7051-D75D-81A0-E53B-7569E59D40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B904FD-9DA7-B5AF-82A4-1D8F10034D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94FB28-3275-5AB1-A527-FC13CF96443A}"/>
              </a:ext>
            </a:extLst>
          </p:cNvPr>
          <p:cNvSpPr>
            <a:spLocks noGrp="1"/>
          </p:cNvSpPr>
          <p:nvPr>
            <p:ph type="dt" sz="half" idx="10"/>
          </p:nvPr>
        </p:nvSpPr>
        <p:spPr/>
        <p:txBody>
          <a:bodyPr/>
          <a:lstStyle/>
          <a:p>
            <a:fld id="{69B9443B-7D22-3248-B63C-65A84622FF78}" type="datetimeFigureOut">
              <a:rPr lang="en-US" smtClean="0"/>
              <a:t>1/14/25</a:t>
            </a:fld>
            <a:endParaRPr lang="en-US"/>
          </a:p>
        </p:txBody>
      </p:sp>
      <p:sp>
        <p:nvSpPr>
          <p:cNvPr id="5" name="Footer Placeholder 4">
            <a:extLst>
              <a:ext uri="{FF2B5EF4-FFF2-40B4-BE49-F238E27FC236}">
                <a16:creationId xmlns:a16="http://schemas.microsoft.com/office/drawing/2014/main" id="{80BEC832-6811-4989-0443-6FDB9AFAEE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95CE20-8174-BA1E-B693-B03C47FC0B91}"/>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3281854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5BAC1-CB7C-88A6-F683-607A65086C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B335608-BF02-4DAD-4456-5DD16C93C3E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36467A-FE99-B60B-2A79-4C568FF45B50}"/>
              </a:ext>
            </a:extLst>
          </p:cNvPr>
          <p:cNvSpPr>
            <a:spLocks noGrp="1"/>
          </p:cNvSpPr>
          <p:nvPr>
            <p:ph type="dt" sz="half" idx="10"/>
          </p:nvPr>
        </p:nvSpPr>
        <p:spPr/>
        <p:txBody>
          <a:bodyPr/>
          <a:lstStyle/>
          <a:p>
            <a:fld id="{69B9443B-7D22-3248-B63C-65A84622FF78}" type="datetimeFigureOut">
              <a:rPr lang="en-US" smtClean="0"/>
              <a:t>1/14/25</a:t>
            </a:fld>
            <a:endParaRPr lang="en-US"/>
          </a:p>
        </p:txBody>
      </p:sp>
      <p:sp>
        <p:nvSpPr>
          <p:cNvPr id="5" name="Footer Placeholder 4">
            <a:extLst>
              <a:ext uri="{FF2B5EF4-FFF2-40B4-BE49-F238E27FC236}">
                <a16:creationId xmlns:a16="http://schemas.microsoft.com/office/drawing/2014/main" id="{A352FA06-61EE-CFE9-1458-F2F202AFB4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1FA633-E22A-4CFD-AD05-0EDF938DC36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335034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CCA7B-F146-6F51-0D65-9B07311608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F63547-9275-F434-9B23-767743C031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2E3E0-432D-8ABC-6A1F-CEEEE1F1CF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3C66B1-E1AA-BB87-96C0-0DF7913DCF76}"/>
              </a:ext>
            </a:extLst>
          </p:cNvPr>
          <p:cNvSpPr>
            <a:spLocks noGrp="1"/>
          </p:cNvSpPr>
          <p:nvPr>
            <p:ph type="dt" sz="half" idx="10"/>
          </p:nvPr>
        </p:nvSpPr>
        <p:spPr/>
        <p:txBody>
          <a:bodyPr/>
          <a:lstStyle/>
          <a:p>
            <a:fld id="{69B9443B-7D22-3248-B63C-65A84622FF78}" type="datetimeFigureOut">
              <a:rPr lang="en-US" smtClean="0"/>
              <a:t>1/14/25</a:t>
            </a:fld>
            <a:endParaRPr lang="en-US"/>
          </a:p>
        </p:txBody>
      </p:sp>
      <p:sp>
        <p:nvSpPr>
          <p:cNvPr id="6" name="Footer Placeholder 5">
            <a:extLst>
              <a:ext uri="{FF2B5EF4-FFF2-40B4-BE49-F238E27FC236}">
                <a16:creationId xmlns:a16="http://schemas.microsoft.com/office/drawing/2014/main" id="{3C00B990-C0C6-8FE8-5F02-BA22BFB9D3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307FA4-B5FD-E0BF-B2EF-10A40CF750D9}"/>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1277972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3FCFA-ABB2-C5D3-4EBB-32AC6B7E18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A5DFB2-8971-E091-166E-A7E49E6386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D029B6-B09E-F137-22BA-5B6B3BC2D2D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D6F55E-9347-3719-2005-0FD16E22AD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86B192-0236-0159-E80D-95B17BAF62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E97685-D15B-2614-35F9-1414803C7724}"/>
              </a:ext>
            </a:extLst>
          </p:cNvPr>
          <p:cNvSpPr>
            <a:spLocks noGrp="1"/>
          </p:cNvSpPr>
          <p:nvPr>
            <p:ph type="dt" sz="half" idx="10"/>
          </p:nvPr>
        </p:nvSpPr>
        <p:spPr/>
        <p:txBody>
          <a:bodyPr/>
          <a:lstStyle/>
          <a:p>
            <a:fld id="{69B9443B-7D22-3248-B63C-65A84622FF78}" type="datetimeFigureOut">
              <a:rPr lang="en-US" smtClean="0"/>
              <a:t>1/14/25</a:t>
            </a:fld>
            <a:endParaRPr lang="en-US"/>
          </a:p>
        </p:txBody>
      </p:sp>
      <p:sp>
        <p:nvSpPr>
          <p:cNvPr id="8" name="Footer Placeholder 7">
            <a:extLst>
              <a:ext uri="{FF2B5EF4-FFF2-40B4-BE49-F238E27FC236}">
                <a16:creationId xmlns:a16="http://schemas.microsoft.com/office/drawing/2014/main" id="{180D3FED-D6C9-6DB4-DA0E-34BE092700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AFE63E-CC02-88F6-BD8F-DD5678FD987B}"/>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029633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931E1-7BC9-1966-FA54-41F4746A831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00DBFF-831B-C30B-0371-664885E30A8A}"/>
              </a:ext>
            </a:extLst>
          </p:cNvPr>
          <p:cNvSpPr>
            <a:spLocks noGrp="1"/>
          </p:cNvSpPr>
          <p:nvPr>
            <p:ph type="dt" sz="half" idx="10"/>
          </p:nvPr>
        </p:nvSpPr>
        <p:spPr/>
        <p:txBody>
          <a:bodyPr/>
          <a:lstStyle/>
          <a:p>
            <a:fld id="{69B9443B-7D22-3248-B63C-65A84622FF78}" type="datetimeFigureOut">
              <a:rPr lang="en-US" smtClean="0"/>
              <a:t>1/14/25</a:t>
            </a:fld>
            <a:endParaRPr lang="en-US"/>
          </a:p>
        </p:txBody>
      </p:sp>
      <p:sp>
        <p:nvSpPr>
          <p:cNvPr id="4" name="Footer Placeholder 3">
            <a:extLst>
              <a:ext uri="{FF2B5EF4-FFF2-40B4-BE49-F238E27FC236}">
                <a16:creationId xmlns:a16="http://schemas.microsoft.com/office/drawing/2014/main" id="{7A33FD7B-67F1-FD98-1990-8C971D7934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E28C07-00A5-C7F8-3C16-E843EE352837}"/>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785425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5ECD3C-3C7B-5858-692F-C6C83BCAA389}"/>
              </a:ext>
            </a:extLst>
          </p:cNvPr>
          <p:cNvSpPr>
            <a:spLocks noGrp="1"/>
          </p:cNvSpPr>
          <p:nvPr>
            <p:ph type="dt" sz="half" idx="10"/>
          </p:nvPr>
        </p:nvSpPr>
        <p:spPr/>
        <p:txBody>
          <a:bodyPr/>
          <a:lstStyle/>
          <a:p>
            <a:fld id="{69B9443B-7D22-3248-B63C-65A84622FF78}" type="datetimeFigureOut">
              <a:rPr lang="en-US" smtClean="0"/>
              <a:t>1/14/25</a:t>
            </a:fld>
            <a:endParaRPr lang="en-US"/>
          </a:p>
        </p:txBody>
      </p:sp>
      <p:sp>
        <p:nvSpPr>
          <p:cNvPr id="3" name="Footer Placeholder 2">
            <a:extLst>
              <a:ext uri="{FF2B5EF4-FFF2-40B4-BE49-F238E27FC236}">
                <a16:creationId xmlns:a16="http://schemas.microsoft.com/office/drawing/2014/main" id="{FAECD208-1E3C-4C57-CBBE-19D61E7A85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A8EEF2-6FCA-36CB-A162-096353CC171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3393165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2CC1D-99B1-2CDE-4104-94900484F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B1B171-76CF-EFB6-A472-4CC0ABBAC1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7A6585-5C25-FD41-0207-C91A2A6C19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212128-5EA1-9B86-67FA-16641D7E8189}"/>
              </a:ext>
            </a:extLst>
          </p:cNvPr>
          <p:cNvSpPr>
            <a:spLocks noGrp="1"/>
          </p:cNvSpPr>
          <p:nvPr>
            <p:ph type="dt" sz="half" idx="10"/>
          </p:nvPr>
        </p:nvSpPr>
        <p:spPr/>
        <p:txBody>
          <a:bodyPr/>
          <a:lstStyle/>
          <a:p>
            <a:fld id="{69B9443B-7D22-3248-B63C-65A84622FF78}" type="datetimeFigureOut">
              <a:rPr lang="en-US" smtClean="0"/>
              <a:t>1/14/25</a:t>
            </a:fld>
            <a:endParaRPr lang="en-US"/>
          </a:p>
        </p:txBody>
      </p:sp>
      <p:sp>
        <p:nvSpPr>
          <p:cNvPr id="6" name="Footer Placeholder 5">
            <a:extLst>
              <a:ext uri="{FF2B5EF4-FFF2-40B4-BE49-F238E27FC236}">
                <a16:creationId xmlns:a16="http://schemas.microsoft.com/office/drawing/2014/main" id="{864919AF-7471-7EEA-13D9-49A1353662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AD7A58-7672-58C4-6F76-AF8DAE5B5F11}"/>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175854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B690D-43BB-67E1-541C-D2BE5EA11F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928688A-7A05-BE68-D136-B54415DF8B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AE62F5-364E-FE3A-9577-3FA54EAF4E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559FA1-8F34-30FA-74C5-2E6D42C14819}"/>
              </a:ext>
            </a:extLst>
          </p:cNvPr>
          <p:cNvSpPr>
            <a:spLocks noGrp="1"/>
          </p:cNvSpPr>
          <p:nvPr>
            <p:ph type="dt" sz="half" idx="10"/>
          </p:nvPr>
        </p:nvSpPr>
        <p:spPr/>
        <p:txBody>
          <a:bodyPr/>
          <a:lstStyle/>
          <a:p>
            <a:fld id="{69B9443B-7D22-3248-B63C-65A84622FF78}" type="datetimeFigureOut">
              <a:rPr lang="en-US" smtClean="0"/>
              <a:t>1/14/25</a:t>
            </a:fld>
            <a:endParaRPr lang="en-US"/>
          </a:p>
        </p:txBody>
      </p:sp>
      <p:sp>
        <p:nvSpPr>
          <p:cNvPr id="6" name="Footer Placeholder 5">
            <a:extLst>
              <a:ext uri="{FF2B5EF4-FFF2-40B4-BE49-F238E27FC236}">
                <a16:creationId xmlns:a16="http://schemas.microsoft.com/office/drawing/2014/main" id="{BF19C991-8181-5FD3-0A77-EDAE57012C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8DB9B8-C131-6EDB-C874-CCA06ACCB1B3}"/>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002058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00F1F9-A67C-A51E-00B5-C74E1220D5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5231913-E0CB-1E76-FC34-F593431C02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14F0FD-45DD-3BDA-A48A-F3A4259F14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9B9443B-7D22-3248-B63C-65A84622FF78}" type="datetimeFigureOut">
              <a:rPr lang="en-US" smtClean="0"/>
              <a:t>1/14/25</a:t>
            </a:fld>
            <a:endParaRPr lang="en-US"/>
          </a:p>
        </p:txBody>
      </p:sp>
      <p:sp>
        <p:nvSpPr>
          <p:cNvPr id="5" name="Footer Placeholder 4">
            <a:extLst>
              <a:ext uri="{FF2B5EF4-FFF2-40B4-BE49-F238E27FC236}">
                <a16:creationId xmlns:a16="http://schemas.microsoft.com/office/drawing/2014/main" id="{AD59DFA2-6A5C-B7C4-8D3F-2B07AC654E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99E1E2A-7F7A-6770-7E15-0874FEC65A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1C0C6B5-60B8-C244-95CE-A97365A7D06A}" type="slidenum">
              <a:rPr lang="en-US" smtClean="0"/>
              <a:t>‹#›</a:t>
            </a:fld>
            <a:endParaRPr lang="en-US"/>
          </a:p>
        </p:txBody>
      </p:sp>
    </p:spTree>
    <p:extLst>
      <p:ext uri="{BB962C8B-B14F-4D97-AF65-F5344CB8AC3E}">
        <p14:creationId xmlns:p14="http://schemas.microsoft.com/office/powerpoint/2010/main" val="1236105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video" Target="https://www.youtube.com/embed/ws-ExrlbmtY?feature=oembed" TargetMode="External"/><Relationship Id="rId4" Type="http://schemas.openxmlformats.org/officeDocument/2006/relationships/image" Target="../media/image8.jpeg"/></Relationships>
</file>

<file path=ppt/slides/_rels/slide2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F63F9-FD6C-AE33-7F5A-4F2CE1F119CF}"/>
              </a:ext>
            </a:extLst>
          </p:cNvPr>
          <p:cNvSpPr>
            <a:spLocks noGrp="1"/>
          </p:cNvSpPr>
          <p:nvPr>
            <p:ph type="ctrTitle"/>
          </p:nvPr>
        </p:nvSpPr>
        <p:spPr>
          <a:xfrm>
            <a:off x="831773" y="444615"/>
            <a:ext cx="10528453" cy="3157423"/>
          </a:xfrm>
        </p:spPr>
        <p:txBody>
          <a:bodyPr>
            <a:normAutofit/>
          </a:bodyPr>
          <a:lstStyle/>
          <a:p>
            <a:r>
              <a:rPr lang="en-US" sz="8800" dirty="0">
                <a:solidFill>
                  <a:schemeClr val="bg1"/>
                </a:solidFill>
              </a:rPr>
              <a:t>IGME 689</a:t>
            </a:r>
            <a:br>
              <a:rPr lang="en-US" sz="8800" dirty="0">
                <a:solidFill>
                  <a:schemeClr val="bg1"/>
                </a:solidFill>
              </a:rPr>
            </a:br>
            <a:r>
              <a:rPr lang="en-US" sz="8800" dirty="0">
                <a:solidFill>
                  <a:schemeClr val="bg1"/>
                </a:solidFill>
              </a:rPr>
              <a:t>vintage </a:t>
            </a:r>
            <a:r>
              <a:rPr lang="en-US" sz="8800" dirty="0">
                <a:solidFill>
                  <a:schemeClr val="bg1"/>
                </a:solidFill>
                <a:latin typeface="Arial" panose="020B0604020202020204" pitchFamily="34" charset="0"/>
                <a:cs typeface="Arial" panose="020B0604020202020204" pitchFamily="34" charset="0"/>
              </a:rPr>
              <a:t>game</a:t>
            </a:r>
            <a:r>
              <a:rPr lang="en-US" sz="8800" dirty="0">
                <a:solidFill>
                  <a:schemeClr val="bg1"/>
                </a:solidFill>
              </a:rPr>
              <a:t> design</a:t>
            </a:r>
          </a:p>
        </p:txBody>
      </p:sp>
      <p:sp>
        <p:nvSpPr>
          <p:cNvPr id="3" name="Subtitle 2">
            <a:extLst>
              <a:ext uri="{FF2B5EF4-FFF2-40B4-BE49-F238E27FC236}">
                <a16:creationId xmlns:a16="http://schemas.microsoft.com/office/drawing/2014/main" id="{D7E79357-DD09-8B6A-7514-C550F76F91F3}"/>
              </a:ext>
            </a:extLst>
          </p:cNvPr>
          <p:cNvSpPr>
            <a:spLocks noGrp="1"/>
          </p:cNvSpPr>
          <p:nvPr>
            <p:ph type="subTitle" idx="1"/>
          </p:nvPr>
        </p:nvSpPr>
        <p:spPr/>
        <p:txBody>
          <a:bodyPr>
            <a:normAutofit/>
          </a:bodyPr>
          <a:lstStyle/>
          <a:p>
            <a:r>
              <a:rPr lang="en-US" sz="4400" dirty="0">
                <a:solidFill>
                  <a:schemeClr val="bg1"/>
                </a:solidFill>
                <a:latin typeface="Arial" panose="020B0604020202020204" pitchFamily="34" charset="0"/>
                <a:cs typeface="Arial" panose="020B0604020202020204" pitchFamily="34" charset="0"/>
              </a:rPr>
              <a:t>day 1</a:t>
            </a:r>
          </a:p>
        </p:txBody>
      </p:sp>
    </p:spTree>
    <p:extLst>
      <p:ext uri="{BB962C8B-B14F-4D97-AF65-F5344CB8AC3E}">
        <p14:creationId xmlns:p14="http://schemas.microsoft.com/office/powerpoint/2010/main" val="42393377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4E68B18-B2A4-1C96-5A7B-CFF1564B4C87}"/>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3080DA29-4542-729E-D088-933C35C05C43}"/>
              </a:ext>
            </a:extLst>
          </p:cNvPr>
          <p:cNvSpPr>
            <a:spLocks noGrp="1"/>
          </p:cNvSpPr>
          <p:nvPr>
            <p:ph type="ctrTitle"/>
          </p:nvPr>
        </p:nvSpPr>
        <p:spPr>
          <a:xfrm>
            <a:off x="1524000" y="2028328"/>
            <a:ext cx="9144000" cy="280134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3rd party games</a:t>
            </a:r>
          </a:p>
        </p:txBody>
      </p:sp>
    </p:spTree>
    <p:extLst>
      <p:ext uri="{BB962C8B-B14F-4D97-AF65-F5344CB8AC3E}">
        <p14:creationId xmlns:p14="http://schemas.microsoft.com/office/powerpoint/2010/main" val="2953584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D4B3323-5547-5030-1183-A8CBF76D1C62}"/>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8338334B-B9DE-287E-1145-B61BAD5789D7}"/>
              </a:ext>
            </a:extLst>
          </p:cNvPr>
          <p:cNvSpPr>
            <a:spLocks noGrp="1"/>
          </p:cNvSpPr>
          <p:nvPr>
            <p:ph type="ctrTitle"/>
          </p:nvPr>
        </p:nvSpPr>
        <p:spPr>
          <a:xfrm>
            <a:off x="1524000" y="2728664"/>
            <a:ext cx="9144000" cy="1400672"/>
          </a:xfrm>
        </p:spPr>
        <p:txBody>
          <a:bodyPr>
            <a:noAutofit/>
          </a:bodyPr>
          <a:lstStyle/>
          <a:p>
            <a:r>
              <a:rPr lang="en-US" sz="10300" dirty="0">
                <a:solidFill>
                  <a:schemeClr val="bg1"/>
                </a:solidFill>
                <a:latin typeface="Arial" panose="020B0604020202020204" pitchFamily="34" charset="0"/>
                <a:cs typeface="Arial" panose="020B0604020202020204" pitchFamily="34" charset="0"/>
              </a:rPr>
              <a:t>pipelines</a:t>
            </a:r>
          </a:p>
        </p:txBody>
      </p:sp>
    </p:spTree>
    <p:extLst>
      <p:ext uri="{BB962C8B-B14F-4D97-AF65-F5344CB8AC3E}">
        <p14:creationId xmlns:p14="http://schemas.microsoft.com/office/powerpoint/2010/main" val="3676776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A43EB2B-5375-CA30-E0F6-951CD669F71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A270AF1-9568-8366-7EDD-46D243699FE2}"/>
              </a:ext>
            </a:extLst>
          </p:cNvPr>
          <p:cNvSpPr>
            <a:spLocks noGrp="1"/>
          </p:cNvSpPr>
          <p:nvPr>
            <p:ph type="ctrTitle"/>
          </p:nvPr>
        </p:nvSpPr>
        <p:spPr>
          <a:xfrm>
            <a:off x="944880" y="1949548"/>
            <a:ext cx="10302240" cy="295890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what a video game is</a:t>
            </a:r>
          </a:p>
        </p:txBody>
      </p:sp>
    </p:spTree>
    <p:extLst>
      <p:ext uri="{BB962C8B-B14F-4D97-AF65-F5344CB8AC3E}">
        <p14:creationId xmlns:p14="http://schemas.microsoft.com/office/powerpoint/2010/main" val="1454307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846CDA7-1875-DDA4-C068-9285A517051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9CA7ECC7-E880-01BA-CD91-623C9EBF9099}"/>
              </a:ext>
            </a:extLst>
          </p:cNvPr>
          <p:cNvSpPr>
            <a:spLocks noGrp="1"/>
          </p:cNvSpPr>
          <p:nvPr>
            <p:ph type="ctrTitle"/>
          </p:nvPr>
        </p:nvSpPr>
        <p:spPr>
          <a:xfrm>
            <a:off x="944880" y="1949548"/>
            <a:ext cx="10302240" cy="295890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games before a frame buffer</a:t>
            </a:r>
          </a:p>
        </p:txBody>
      </p:sp>
    </p:spTree>
    <p:extLst>
      <p:ext uri="{BB962C8B-B14F-4D97-AF65-F5344CB8AC3E}">
        <p14:creationId xmlns:p14="http://schemas.microsoft.com/office/powerpoint/2010/main" val="2052751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420E625-722A-D8D2-12F7-93F42EFA584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C35C6DFE-65FD-6138-F4BC-19A9583E6269}"/>
              </a:ext>
            </a:extLst>
          </p:cNvPr>
          <p:cNvSpPr>
            <a:spLocks noGrp="1"/>
          </p:cNvSpPr>
          <p:nvPr>
            <p:ph type="ctrTitle"/>
          </p:nvPr>
        </p:nvSpPr>
        <p:spPr>
          <a:xfrm>
            <a:off x="944880" y="2728664"/>
            <a:ext cx="10302240" cy="1400672"/>
          </a:xfrm>
        </p:spPr>
        <p:txBody>
          <a:bodyPr>
            <a:noAutofit/>
          </a:bodyPr>
          <a:lstStyle/>
          <a:p>
            <a:r>
              <a:rPr lang="en-US" sz="10300" dirty="0">
                <a:solidFill>
                  <a:schemeClr val="bg1"/>
                </a:solidFill>
                <a:latin typeface="Arial" panose="020B0604020202020204" pitchFamily="34" charset="0"/>
                <a:cs typeface="Arial" panose="020B0604020202020204" pitchFamily="34" charset="0"/>
              </a:rPr>
              <a:t>legendary games</a:t>
            </a:r>
          </a:p>
        </p:txBody>
      </p:sp>
    </p:spTree>
    <p:extLst>
      <p:ext uri="{BB962C8B-B14F-4D97-AF65-F5344CB8AC3E}">
        <p14:creationId xmlns:p14="http://schemas.microsoft.com/office/powerpoint/2010/main" val="1329379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60223FF-16DD-F021-5171-6496EE44B9BD}"/>
            </a:ext>
          </a:extLst>
        </p:cNvPr>
        <p:cNvGrpSpPr/>
        <p:nvPr/>
      </p:nvGrpSpPr>
      <p:grpSpPr>
        <a:xfrm>
          <a:off x="0" y="0"/>
          <a:ext cx="0" cy="0"/>
          <a:chOff x="0" y="0"/>
          <a:chExt cx="0" cy="0"/>
        </a:xfrm>
      </p:grpSpPr>
      <p:pic>
        <p:nvPicPr>
          <p:cNvPr id="8198" name="Picture 6">
            <a:extLst>
              <a:ext uri="{FF2B5EF4-FFF2-40B4-BE49-F238E27FC236}">
                <a16:creationId xmlns:a16="http://schemas.microsoft.com/office/drawing/2014/main" id="{6DC67DC1-19CD-5501-9486-56A83EE02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99586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EA6E373A-422B-AC2C-3E83-83256A5F50E8}"/>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Howard Scott Warshaw</a:t>
            </a:r>
            <a:br>
              <a:rPr lang="en-US" dirty="0">
                <a:solidFill>
                  <a:schemeClr val="bg1"/>
                </a:solidFill>
                <a:latin typeface="Arial" panose="020B0604020202020204" pitchFamily="34" charset="0"/>
                <a:cs typeface="Arial" panose="020B0604020202020204" pitchFamily="34" charset="0"/>
              </a:rPr>
            </a:br>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still considered a top 100 game</a:t>
            </a:r>
          </a:p>
        </p:txBody>
      </p:sp>
    </p:spTree>
    <p:extLst>
      <p:ext uri="{BB962C8B-B14F-4D97-AF65-F5344CB8AC3E}">
        <p14:creationId xmlns:p14="http://schemas.microsoft.com/office/powerpoint/2010/main" val="31318152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D2CB7B2-A978-D7FC-C4DA-4DAD4737267A}"/>
            </a:ext>
          </a:extLst>
        </p:cNvPr>
        <p:cNvGrpSpPr/>
        <p:nvPr/>
      </p:nvGrpSpPr>
      <p:grpSpPr>
        <a:xfrm>
          <a:off x="0" y="0"/>
          <a:ext cx="0" cy="0"/>
          <a:chOff x="0" y="0"/>
          <a:chExt cx="0" cy="0"/>
        </a:xfrm>
      </p:grpSpPr>
      <p:pic>
        <p:nvPicPr>
          <p:cNvPr id="12290" name="Picture 2" descr="Raiders of the Lost Ark (Atari 2600) - Game Manual Only">
            <a:extLst>
              <a:ext uri="{FF2B5EF4-FFF2-40B4-BE49-F238E27FC236}">
                <a16:creationId xmlns:a16="http://schemas.microsoft.com/office/drawing/2014/main" id="{EC035E06-9E94-42C5-4BBC-6161F756E8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546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6E46C379-D00B-9B8C-9FB6-107F0EE6E6D4}"/>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Howard Scott Warshaw</a:t>
            </a:r>
            <a:br>
              <a:rPr lang="en-US" dirty="0">
                <a:solidFill>
                  <a:schemeClr val="bg1"/>
                </a:solidFill>
                <a:latin typeface="Arial" panose="020B0604020202020204" pitchFamily="34" charset="0"/>
                <a:cs typeface="Arial" panose="020B0604020202020204" pitchFamily="34" charset="0"/>
              </a:rPr>
            </a:br>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surprisingly complex</a:t>
            </a:r>
          </a:p>
        </p:txBody>
      </p:sp>
    </p:spTree>
    <p:extLst>
      <p:ext uri="{BB962C8B-B14F-4D97-AF65-F5344CB8AC3E}">
        <p14:creationId xmlns:p14="http://schemas.microsoft.com/office/powerpoint/2010/main" val="58584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F6C95B8-E8F9-4D52-0C60-BE4ED2F2A918}"/>
            </a:ext>
          </a:extLst>
        </p:cNvPr>
        <p:cNvGrpSpPr/>
        <p:nvPr/>
      </p:nvGrpSpPr>
      <p:grpSpPr>
        <a:xfrm>
          <a:off x="0" y="0"/>
          <a:ext cx="0" cy="0"/>
          <a:chOff x="0" y="0"/>
          <a:chExt cx="0" cy="0"/>
        </a:xfrm>
      </p:grpSpPr>
      <p:pic>
        <p:nvPicPr>
          <p:cNvPr id="10242" name="Picture 2" descr="Breakout (Atari 2600) — StrategyWiki | Strategy guide and game reference  wiki">
            <a:extLst>
              <a:ext uri="{FF2B5EF4-FFF2-40B4-BE49-F238E27FC236}">
                <a16:creationId xmlns:a16="http://schemas.microsoft.com/office/drawing/2014/main" id="{DA181A77-5CB4-1421-2438-98DB06335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99745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C1AFF049-A54A-1D15-3308-A470F5EFD9B5}"/>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why is this here?</a:t>
            </a:r>
          </a:p>
        </p:txBody>
      </p:sp>
    </p:spTree>
    <p:extLst>
      <p:ext uri="{BB962C8B-B14F-4D97-AF65-F5344CB8AC3E}">
        <p14:creationId xmlns:p14="http://schemas.microsoft.com/office/powerpoint/2010/main" val="182149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139193-F581-5B21-CF58-ACDB5ED73BE2}"/>
            </a:ext>
          </a:extLst>
        </p:cNvPr>
        <p:cNvGrpSpPr/>
        <p:nvPr/>
      </p:nvGrpSpPr>
      <p:grpSpPr>
        <a:xfrm>
          <a:off x="0" y="0"/>
          <a:ext cx="0" cy="0"/>
          <a:chOff x="0" y="0"/>
          <a:chExt cx="0" cy="0"/>
        </a:xfrm>
      </p:grpSpPr>
      <p:pic>
        <p:nvPicPr>
          <p:cNvPr id="14340" name="Picture 4">
            <a:extLst>
              <a:ext uri="{FF2B5EF4-FFF2-40B4-BE49-F238E27FC236}">
                <a16:creationId xmlns:a16="http://schemas.microsoft.com/office/drawing/2014/main" id="{55A344EA-E700-162D-20F6-445C441B2F8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001" r="14944" b="15478"/>
          <a:stretch/>
        </p:blipFill>
        <p:spPr bwMode="auto">
          <a:xfrm>
            <a:off x="-49428" y="0"/>
            <a:ext cx="5055643" cy="685800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4">
            <a:extLst>
              <a:ext uri="{FF2B5EF4-FFF2-40B4-BE49-F238E27FC236}">
                <a16:creationId xmlns:a16="http://schemas.microsoft.com/office/drawing/2014/main" id="{239C64EB-1C91-A455-702D-D817DDD9F56D}"/>
              </a:ext>
            </a:extLst>
          </p:cNvPr>
          <p:cNvSpPr>
            <a:spLocks noGrp="1"/>
          </p:cNvSpPr>
          <p:nvPr>
            <p:ph type="ctrTitle"/>
          </p:nvPr>
        </p:nvSpPr>
        <p:spPr>
          <a:xfrm>
            <a:off x="5742432" y="484632"/>
            <a:ext cx="5681472" cy="5888735"/>
          </a:xfrm>
        </p:spPr>
        <p:txBody>
          <a:bodyPr>
            <a:noAutofit/>
          </a:bodyPr>
          <a:lstStyle/>
          <a:p>
            <a:r>
              <a:rPr lang="en-US" dirty="0">
                <a:solidFill>
                  <a:schemeClr val="bg1"/>
                </a:solidFill>
                <a:latin typeface="Arial" panose="020B0604020202020204" pitchFamily="34" charset="0"/>
                <a:cs typeface="Arial" panose="020B0604020202020204" pitchFamily="34" charset="0"/>
              </a:rPr>
              <a:t>You guys are no more important to Atari than the guy on the assembly line who assembles the cartridges.</a:t>
            </a:r>
          </a:p>
        </p:txBody>
      </p:sp>
    </p:spTree>
    <p:extLst>
      <p:ext uri="{BB962C8B-B14F-4D97-AF65-F5344CB8AC3E}">
        <p14:creationId xmlns:p14="http://schemas.microsoft.com/office/powerpoint/2010/main" val="38994921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F92CF94-2DD6-56C8-0A5B-D3094F311CAE}"/>
            </a:ext>
          </a:extLst>
        </p:cNvPr>
        <p:cNvGrpSpPr/>
        <p:nvPr/>
      </p:nvGrpSpPr>
      <p:grpSpPr>
        <a:xfrm>
          <a:off x="0" y="0"/>
          <a:ext cx="0" cy="0"/>
          <a:chOff x="0" y="0"/>
          <a:chExt cx="0" cy="0"/>
        </a:xfrm>
      </p:grpSpPr>
      <p:pic>
        <p:nvPicPr>
          <p:cNvPr id="1028" name="Picture 4" descr="The First Easter Egg - Adventure Guide - IGN">
            <a:extLst>
              <a:ext uri="{FF2B5EF4-FFF2-40B4-BE49-F238E27FC236}">
                <a16:creationId xmlns:a16="http://schemas.microsoft.com/office/drawing/2014/main" id="{3D1C10F5-9C3A-9346-AFBF-18D1047DE9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42975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2576BA1-D7C3-84B3-6390-D05CC2ACA2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D6425B-F4D8-53F0-C175-6D40CA902774}"/>
              </a:ext>
            </a:extLst>
          </p:cNvPr>
          <p:cNvSpPr>
            <a:spLocks noGrp="1"/>
          </p:cNvSpPr>
          <p:nvPr>
            <p:ph type="ctrTitle"/>
          </p:nvPr>
        </p:nvSpPr>
        <p:spPr>
          <a:xfrm>
            <a:off x="831773" y="976188"/>
            <a:ext cx="10528453" cy="4023114"/>
          </a:xfrm>
        </p:spPr>
        <p:txBody>
          <a:bodyPr>
            <a:noAutofit/>
          </a:bodyPr>
          <a:lstStyle/>
          <a:p>
            <a:r>
              <a:rPr lang="en-US" sz="9600" dirty="0">
                <a:solidFill>
                  <a:schemeClr val="bg1"/>
                </a:solidFill>
              </a:rPr>
              <a:t>making games </a:t>
            </a:r>
            <a:br>
              <a:rPr lang="en-US" sz="9600" dirty="0">
                <a:solidFill>
                  <a:schemeClr val="bg1"/>
                </a:solidFill>
              </a:rPr>
            </a:br>
            <a:r>
              <a:rPr lang="en-US" sz="9600" dirty="0">
                <a:solidFill>
                  <a:schemeClr val="bg1"/>
                </a:solidFill>
              </a:rPr>
              <a:t>for the </a:t>
            </a:r>
            <a:br>
              <a:rPr lang="en-US" sz="9600" dirty="0">
                <a:solidFill>
                  <a:schemeClr val="bg1"/>
                </a:solidFill>
              </a:rPr>
            </a:br>
            <a:r>
              <a:rPr lang="en-US" sz="9600" dirty="0" err="1">
                <a:solidFill>
                  <a:schemeClr val="bg1"/>
                </a:solidFill>
              </a:rPr>
              <a:t>atari</a:t>
            </a:r>
            <a:r>
              <a:rPr lang="en-US" sz="9600" dirty="0">
                <a:solidFill>
                  <a:schemeClr val="bg1"/>
                </a:solidFill>
              </a:rPr>
              <a:t> 2600</a:t>
            </a:r>
          </a:p>
        </p:txBody>
      </p:sp>
      <p:sp>
        <p:nvSpPr>
          <p:cNvPr id="3" name="Subtitle 2">
            <a:extLst>
              <a:ext uri="{FF2B5EF4-FFF2-40B4-BE49-F238E27FC236}">
                <a16:creationId xmlns:a16="http://schemas.microsoft.com/office/drawing/2014/main" id="{F1CE9AE8-7A5E-1D0A-0224-169FDEFEF6A7}"/>
              </a:ext>
            </a:extLst>
          </p:cNvPr>
          <p:cNvSpPr>
            <a:spLocks noGrp="1"/>
          </p:cNvSpPr>
          <p:nvPr>
            <p:ph type="subTitle" idx="1"/>
          </p:nvPr>
        </p:nvSpPr>
        <p:spPr>
          <a:xfrm>
            <a:off x="1524000" y="4999303"/>
            <a:ext cx="9144000" cy="796020"/>
          </a:xfrm>
        </p:spPr>
        <p:txBody>
          <a:bodyPr>
            <a:normAutofit/>
          </a:bodyPr>
          <a:lstStyle/>
          <a:p>
            <a:r>
              <a:rPr lang="en-US" sz="4400" dirty="0">
                <a:solidFill>
                  <a:schemeClr val="bg1"/>
                </a:solidFill>
                <a:latin typeface="Arial" panose="020B0604020202020204" pitchFamily="34" charset="0"/>
                <a:cs typeface="Arial" panose="020B0604020202020204" pitchFamily="34" charset="0"/>
              </a:rPr>
              <a:t>day 1</a:t>
            </a:r>
          </a:p>
        </p:txBody>
      </p:sp>
    </p:spTree>
    <p:extLst>
      <p:ext uri="{BB962C8B-B14F-4D97-AF65-F5344CB8AC3E}">
        <p14:creationId xmlns:p14="http://schemas.microsoft.com/office/powerpoint/2010/main" val="39438430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CCDD253-944A-31B1-526E-0E0004D631FD}"/>
            </a:ext>
          </a:extLst>
        </p:cNvPr>
        <p:cNvGrpSpPr/>
        <p:nvPr/>
      </p:nvGrpSpPr>
      <p:grpSpPr>
        <a:xfrm>
          <a:off x="0" y="0"/>
          <a:ext cx="0" cy="0"/>
          <a:chOff x="0" y="0"/>
          <a:chExt cx="0" cy="0"/>
        </a:xfrm>
      </p:grpSpPr>
      <p:pic>
        <p:nvPicPr>
          <p:cNvPr id="2" name="Online Media 1" descr="Spitfire (Channel F, 1977) Easter Egg">
            <a:hlinkClick r:id="" action="ppaction://media"/>
            <a:extLst>
              <a:ext uri="{FF2B5EF4-FFF2-40B4-BE49-F238E27FC236}">
                <a16:creationId xmlns:a16="http://schemas.microsoft.com/office/drawing/2014/main" id="{C99E1BE0-6E72-8E4B-29C9-84A439B29107}"/>
              </a:ext>
            </a:extLst>
          </p:cNvPr>
          <p:cNvPicPr>
            <a:picLocks noRot="1" noChangeAspect="1"/>
          </p:cNvPicPr>
          <p:nvPr>
            <a:videoFile r:link="rId1"/>
          </p:nvPr>
        </p:nvPicPr>
        <p:blipFill>
          <a:blip r:embed="rId4"/>
          <a:stretch>
            <a:fillRect/>
          </a:stretch>
        </p:blipFill>
        <p:spPr>
          <a:xfrm>
            <a:off x="0" y="-15240"/>
            <a:ext cx="12165027" cy="6873240"/>
          </a:xfrm>
          <a:prstGeom prst="rect">
            <a:avLst/>
          </a:prstGeom>
        </p:spPr>
      </p:pic>
    </p:spTree>
    <p:extLst>
      <p:ext uri="{BB962C8B-B14F-4D97-AF65-F5344CB8AC3E}">
        <p14:creationId xmlns:p14="http://schemas.microsoft.com/office/powerpoint/2010/main" val="467222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66DB73F-DD76-24F6-BADF-FABB5ED0BA87}"/>
            </a:ext>
          </a:extLst>
        </p:cNvPr>
        <p:cNvGrpSpPr/>
        <p:nvPr/>
      </p:nvGrpSpPr>
      <p:grpSpPr>
        <a:xfrm>
          <a:off x="0" y="0"/>
          <a:ext cx="0" cy="0"/>
          <a:chOff x="0" y="0"/>
          <a:chExt cx="0" cy="0"/>
        </a:xfrm>
      </p:grpSpPr>
      <p:pic>
        <p:nvPicPr>
          <p:cNvPr id="4100" name="Picture 4" descr="River Raid (Video Game) - TV Tropes">
            <a:extLst>
              <a:ext uri="{FF2B5EF4-FFF2-40B4-BE49-F238E27FC236}">
                <a16:creationId xmlns:a16="http://schemas.microsoft.com/office/drawing/2014/main" id="{AF54B16D-9727-0757-571A-7A50C4F962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80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Title 4">
            <a:extLst>
              <a:ext uri="{FF2B5EF4-FFF2-40B4-BE49-F238E27FC236}">
                <a16:creationId xmlns:a16="http://schemas.microsoft.com/office/drawing/2014/main" id="{C3BC4674-1385-6E88-00B6-F7C0F7F796DF}"/>
              </a:ext>
            </a:extLst>
          </p:cNvPr>
          <p:cNvSpPr>
            <a:spLocks noGrp="1"/>
          </p:cNvSpPr>
          <p:nvPr>
            <p:ph type="ctrTitle"/>
          </p:nvPr>
        </p:nvSpPr>
        <p:spPr>
          <a:xfrm>
            <a:off x="5720861" y="1939330"/>
            <a:ext cx="5742432" cy="3964078"/>
          </a:xfrm>
        </p:spPr>
        <p:txBody>
          <a:bodyPr>
            <a:noAutofit/>
          </a:bodyPr>
          <a:lstStyle/>
          <a:p>
            <a:r>
              <a:rPr lang="en-US" sz="7200" dirty="0">
                <a:solidFill>
                  <a:schemeClr val="bg1"/>
                </a:solidFill>
                <a:latin typeface="Arial" panose="020B0604020202020204" pitchFamily="34" charset="0"/>
                <a:cs typeface="Arial" panose="020B0604020202020204" pitchFamily="34" charset="0"/>
              </a:rPr>
              <a:t>Carol Shaw</a:t>
            </a:r>
            <a:br>
              <a:rPr lang="en-US" sz="7200" dirty="0">
                <a:solidFill>
                  <a:schemeClr val="bg1"/>
                </a:solidFill>
                <a:latin typeface="Arial" panose="020B0604020202020204" pitchFamily="34" charset="0"/>
                <a:cs typeface="Arial" panose="020B0604020202020204" pitchFamily="34" charset="0"/>
              </a:rPr>
            </a:b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best Selling</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scrolling</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still important</a:t>
            </a:r>
          </a:p>
        </p:txBody>
      </p:sp>
    </p:spTree>
    <p:extLst>
      <p:ext uri="{BB962C8B-B14F-4D97-AF65-F5344CB8AC3E}">
        <p14:creationId xmlns:p14="http://schemas.microsoft.com/office/powerpoint/2010/main" val="30319442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9889904-6354-56CD-CA05-EABDE0C14E30}"/>
            </a:ext>
          </a:extLst>
        </p:cNvPr>
        <p:cNvGrpSpPr/>
        <p:nvPr/>
      </p:nvGrpSpPr>
      <p:grpSpPr>
        <a:xfrm>
          <a:off x="0" y="0"/>
          <a:ext cx="0" cy="0"/>
          <a:chOff x="0" y="0"/>
          <a:chExt cx="0" cy="0"/>
        </a:xfrm>
      </p:grpSpPr>
      <p:pic>
        <p:nvPicPr>
          <p:cNvPr id="6146" name="Picture 2" descr="Pitfall Atari Box Art Wall Poster Multiple Sizes 11x17-24x36 | eBay">
            <a:extLst>
              <a:ext uri="{FF2B5EF4-FFF2-40B4-BE49-F238E27FC236}">
                <a16:creationId xmlns:a16="http://schemas.microsoft.com/office/drawing/2014/main" id="{7A75571C-A9F2-0029-AEBB-C192742F68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8635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3E206F95-30DF-F497-37F8-AD91AD0F9E1A}"/>
              </a:ext>
            </a:extLst>
          </p:cNvPr>
          <p:cNvSpPr>
            <a:spLocks noGrp="1"/>
          </p:cNvSpPr>
          <p:nvPr>
            <p:ph type="ctrTitle"/>
          </p:nvPr>
        </p:nvSpPr>
        <p:spPr>
          <a:xfrm>
            <a:off x="5791200" y="1892438"/>
            <a:ext cx="5742432" cy="3964078"/>
          </a:xfrm>
        </p:spPr>
        <p:txBody>
          <a:bodyPr>
            <a:noAutofit/>
          </a:bodyPr>
          <a:lstStyle/>
          <a:p>
            <a:r>
              <a:rPr lang="en-US" sz="7200" dirty="0">
                <a:solidFill>
                  <a:schemeClr val="bg1"/>
                </a:solidFill>
                <a:latin typeface="Arial" panose="020B0604020202020204" pitchFamily="34" charset="0"/>
                <a:cs typeface="Arial" panose="020B0604020202020204" pitchFamily="34" charset="0"/>
              </a:rPr>
              <a:t>David Crane</a:t>
            </a:r>
            <a:br>
              <a:rPr lang="en-US" sz="7200" dirty="0">
                <a:solidFill>
                  <a:schemeClr val="bg1"/>
                </a:solidFill>
                <a:latin typeface="Arial" panose="020B0604020202020204" pitchFamily="34" charset="0"/>
                <a:cs typeface="Arial" panose="020B0604020202020204" pitchFamily="34" charset="0"/>
              </a:rPr>
            </a:b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255 Screens</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platformer</a:t>
            </a:r>
            <a:br>
              <a:rPr lang="en-US" sz="7200" dirty="0">
                <a:solidFill>
                  <a:schemeClr val="bg1"/>
                </a:solidFill>
                <a:latin typeface="Arial" panose="020B0604020202020204" pitchFamily="34" charset="0"/>
                <a:cs typeface="Arial" panose="020B0604020202020204" pitchFamily="34" charset="0"/>
              </a:rPr>
            </a:br>
            <a:r>
              <a:rPr lang="en-US" sz="7200" dirty="0" err="1">
                <a:solidFill>
                  <a:schemeClr val="bg1"/>
                </a:solidFill>
                <a:latin typeface="Arial" panose="020B0604020202020204" pitchFamily="34" charset="0"/>
                <a:cs typeface="Arial" panose="020B0604020202020204" pitchFamily="34" charset="0"/>
              </a:rPr>
              <a:t>procgen</a:t>
            </a:r>
            <a:endParaRPr lang="en-US" sz="72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833937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A75B3D0-B9A7-5886-5EA4-5B3045C8E31E}"/>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23EDEEE7-DCAD-CE54-62FA-4CF64CEAA120}"/>
              </a:ext>
            </a:extLst>
          </p:cNvPr>
          <p:cNvSpPr>
            <a:spLocks noGrp="1"/>
          </p:cNvSpPr>
          <p:nvPr>
            <p:ph type="ctrTitle"/>
          </p:nvPr>
        </p:nvSpPr>
        <p:spPr>
          <a:xfrm>
            <a:off x="1176337" y="2626911"/>
            <a:ext cx="9839325"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how class work?</a:t>
            </a:r>
          </a:p>
        </p:txBody>
      </p:sp>
    </p:spTree>
    <p:extLst>
      <p:ext uri="{BB962C8B-B14F-4D97-AF65-F5344CB8AC3E}">
        <p14:creationId xmlns:p14="http://schemas.microsoft.com/office/powerpoint/2010/main" val="22371124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B126658-A6EA-5180-2863-F7177838775E}"/>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57C0D37-5A34-F131-BBD2-E7987F3442D6}"/>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assembly 6502</a:t>
            </a:r>
          </a:p>
        </p:txBody>
      </p:sp>
    </p:spTree>
    <p:extLst>
      <p:ext uri="{BB962C8B-B14F-4D97-AF65-F5344CB8AC3E}">
        <p14:creationId xmlns:p14="http://schemas.microsoft.com/office/powerpoint/2010/main" val="14200271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E9E96D2-F859-C8A6-6668-FCFA0574D9DD}"/>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CB4B2F34-7F69-F247-F5D7-EAAE345A0EB5}"/>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a caveat</a:t>
            </a:r>
          </a:p>
        </p:txBody>
      </p:sp>
    </p:spTree>
    <p:extLst>
      <p:ext uri="{BB962C8B-B14F-4D97-AF65-F5344CB8AC3E}">
        <p14:creationId xmlns:p14="http://schemas.microsoft.com/office/powerpoint/2010/main" val="3413027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2475FA2-3E1D-FE8A-0FCD-5825A7E92AF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F45EC29-AC55-F295-4B8B-BF2FD91B563A}"/>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a caveat</a:t>
            </a:r>
          </a:p>
        </p:txBody>
      </p:sp>
      <p:pic>
        <p:nvPicPr>
          <p:cNvPr id="2" name="Picture 1">
            <a:extLst>
              <a:ext uri="{FF2B5EF4-FFF2-40B4-BE49-F238E27FC236}">
                <a16:creationId xmlns:a16="http://schemas.microsoft.com/office/drawing/2014/main" id="{CF869FC1-706D-FCF7-B501-41A7D55AC388}"/>
              </a:ext>
            </a:extLst>
          </p:cNvPr>
          <p:cNvPicPr>
            <a:picLocks noChangeAspect="1"/>
          </p:cNvPicPr>
          <p:nvPr/>
        </p:nvPicPr>
        <p:blipFill>
          <a:blip r:embed="rId2"/>
          <a:stretch>
            <a:fillRect/>
          </a:stretch>
        </p:blipFill>
        <p:spPr>
          <a:xfrm>
            <a:off x="0" y="-1143000"/>
            <a:ext cx="12192000" cy="9144000"/>
          </a:xfrm>
          <a:prstGeom prst="rect">
            <a:avLst/>
          </a:prstGeom>
        </p:spPr>
      </p:pic>
    </p:spTree>
    <p:extLst>
      <p:ext uri="{BB962C8B-B14F-4D97-AF65-F5344CB8AC3E}">
        <p14:creationId xmlns:p14="http://schemas.microsoft.com/office/powerpoint/2010/main" val="35364328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5C6F651-0221-946E-FEB3-3495B195FF0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FFEE7477-F53C-7477-AE3D-D86E744075E2}"/>
              </a:ext>
            </a:extLst>
          </p:cNvPr>
          <p:cNvSpPr>
            <a:spLocks noGrp="1"/>
          </p:cNvSpPr>
          <p:nvPr>
            <p:ph type="ctrTitle"/>
          </p:nvPr>
        </p:nvSpPr>
        <p:spPr>
          <a:xfrm>
            <a:off x="1524000" y="2642690"/>
            <a:ext cx="9144000" cy="157261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3 tasks</a:t>
            </a:r>
          </a:p>
        </p:txBody>
      </p:sp>
    </p:spTree>
    <p:extLst>
      <p:ext uri="{BB962C8B-B14F-4D97-AF65-F5344CB8AC3E}">
        <p14:creationId xmlns:p14="http://schemas.microsoft.com/office/powerpoint/2010/main" val="20181175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F3D4085-5D27-B83A-4CE6-C2EB2C9A3D13}"/>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D149FC5D-A55B-77D9-1E34-8E31AE898DE5}"/>
              </a:ext>
            </a:extLst>
          </p:cNvPr>
          <p:cNvSpPr>
            <a:spLocks noGrp="1"/>
          </p:cNvSpPr>
          <p:nvPr>
            <p:ph type="ctrTitle"/>
          </p:nvPr>
        </p:nvSpPr>
        <p:spPr>
          <a:xfrm>
            <a:off x="1524000" y="2642690"/>
            <a:ext cx="9144000" cy="157261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read and write</a:t>
            </a:r>
          </a:p>
        </p:txBody>
      </p:sp>
    </p:spTree>
    <p:extLst>
      <p:ext uri="{BB962C8B-B14F-4D97-AF65-F5344CB8AC3E}">
        <p14:creationId xmlns:p14="http://schemas.microsoft.com/office/powerpoint/2010/main" val="14756626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FE0AAAC-65B3-B21F-3375-310CCFB92A07}"/>
            </a:ext>
          </a:extLst>
        </p:cNvPr>
        <p:cNvGrpSpPr/>
        <p:nvPr/>
      </p:nvGrpSpPr>
      <p:grpSpPr>
        <a:xfrm>
          <a:off x="0" y="0"/>
          <a:ext cx="0" cy="0"/>
          <a:chOff x="0" y="0"/>
          <a:chExt cx="0" cy="0"/>
        </a:xfrm>
      </p:grpSpPr>
      <p:pic>
        <p:nvPicPr>
          <p:cNvPr id="16388" name="Picture 4" descr="Making Games For The Atari 2600 Book By Steven Hugg, ('tp') | Indigo">
            <a:extLst>
              <a:ext uri="{FF2B5EF4-FFF2-40B4-BE49-F238E27FC236}">
                <a16:creationId xmlns:a16="http://schemas.microsoft.com/office/drawing/2014/main" id="{A7D5DBA1-8D5E-ACD0-A1B1-12E9544DA2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4765" y="0"/>
            <a:ext cx="457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90" name="Picture 6" descr="Racing the Beam: The Atari Video Computer System (Platform Studies) ,  Montfort, Nick, Bogost, Ian, eBook - Amazon.com">
            <a:extLst>
              <a:ext uri="{FF2B5EF4-FFF2-40B4-BE49-F238E27FC236}">
                <a16:creationId xmlns:a16="http://schemas.microsoft.com/office/drawing/2014/main" id="{B038CC96-BE81-B6DB-EF6A-973365F481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4" y="0"/>
            <a:ext cx="457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0605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67B5AF-4C9C-3F34-5CCC-34F97F359E6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935DBCC7-52F6-6DE6-0E92-E4655003513E}"/>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right place?</a:t>
            </a:r>
          </a:p>
        </p:txBody>
      </p:sp>
    </p:spTree>
    <p:extLst>
      <p:ext uri="{BB962C8B-B14F-4D97-AF65-F5344CB8AC3E}">
        <p14:creationId xmlns:p14="http://schemas.microsoft.com/office/powerpoint/2010/main" val="25632324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905FCE6-7A8B-095C-3469-3FDFB677B608}"/>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A5E12124-ED2A-FD7D-3E1D-A245A4492E69}"/>
              </a:ext>
            </a:extLst>
          </p:cNvPr>
          <p:cNvSpPr>
            <a:spLocks noGrp="1"/>
          </p:cNvSpPr>
          <p:nvPr>
            <p:ph type="ctrTitle"/>
          </p:nvPr>
        </p:nvSpPr>
        <p:spPr>
          <a:xfrm>
            <a:off x="1524000" y="2021433"/>
            <a:ext cx="9144000" cy="281513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source code problems</a:t>
            </a:r>
          </a:p>
        </p:txBody>
      </p:sp>
    </p:spTree>
    <p:extLst>
      <p:ext uri="{BB962C8B-B14F-4D97-AF65-F5344CB8AC3E}">
        <p14:creationId xmlns:p14="http://schemas.microsoft.com/office/powerpoint/2010/main" val="33361049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3E064F7-D8DF-1F71-2EE2-9305832046BB}"/>
            </a:ext>
          </a:extLst>
        </p:cNvPr>
        <p:cNvGrpSpPr/>
        <p:nvPr/>
      </p:nvGrpSpPr>
      <p:grpSpPr>
        <a:xfrm>
          <a:off x="0" y="0"/>
          <a:ext cx="0" cy="0"/>
          <a:chOff x="0" y="0"/>
          <a:chExt cx="0" cy="0"/>
        </a:xfrm>
      </p:grpSpPr>
      <p:pic>
        <p:nvPicPr>
          <p:cNvPr id="17412" name="Picture 4" descr="Various Atari 2600 Source Code : Various : Free Download, Borrow, and  Streaming : Internet Archive">
            <a:extLst>
              <a:ext uri="{FF2B5EF4-FFF2-40B4-BE49-F238E27FC236}">
                <a16:creationId xmlns:a16="http://schemas.microsoft.com/office/drawing/2014/main" id="{5F23A8D7-C3AC-DBD5-F728-7C11BCCFCC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52438"/>
            <a:ext cx="12192000" cy="5951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82619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A807099-1F7E-7C62-6222-E09B67CE8A4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6F98B56-CD79-6D1D-811C-CAF1647A0840}"/>
              </a:ext>
            </a:extLst>
          </p:cNvPr>
          <p:cNvSpPr>
            <a:spLocks noGrp="1"/>
          </p:cNvSpPr>
          <p:nvPr>
            <p:ph type="ctrTitle"/>
          </p:nvPr>
        </p:nvSpPr>
        <p:spPr>
          <a:xfrm>
            <a:off x="1524000" y="2725216"/>
            <a:ext cx="9144000" cy="1407567"/>
          </a:xfrm>
        </p:spPr>
        <p:txBody>
          <a:bodyPr>
            <a:noAutofit/>
          </a:bodyPr>
          <a:lstStyle/>
          <a:p>
            <a:r>
              <a:rPr lang="en-US" sz="10300" dirty="0">
                <a:solidFill>
                  <a:schemeClr val="bg1"/>
                </a:solidFill>
                <a:latin typeface="Arial" panose="020B0604020202020204" pitchFamily="34" charset="0"/>
                <a:cs typeface="Arial" panose="020B0604020202020204" pitchFamily="34" charset="0"/>
              </a:rPr>
              <a:t>ET Challenge</a:t>
            </a:r>
          </a:p>
        </p:txBody>
      </p:sp>
    </p:spTree>
    <p:extLst>
      <p:ext uri="{BB962C8B-B14F-4D97-AF65-F5344CB8AC3E}">
        <p14:creationId xmlns:p14="http://schemas.microsoft.com/office/powerpoint/2010/main" val="18341886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A0639F8-1F07-7A34-3ADB-882588B76830}"/>
            </a:ext>
          </a:extLst>
        </p:cNvPr>
        <p:cNvGrpSpPr/>
        <p:nvPr/>
      </p:nvGrpSpPr>
      <p:grpSpPr>
        <a:xfrm>
          <a:off x="0" y="0"/>
          <a:ext cx="0" cy="0"/>
          <a:chOff x="0" y="0"/>
          <a:chExt cx="0" cy="0"/>
        </a:xfrm>
      </p:grpSpPr>
      <p:pic>
        <p:nvPicPr>
          <p:cNvPr id="19458" name="Picture 2" descr="The man who made 'the worst video game in history' - BBC News">
            <a:extLst>
              <a:ext uri="{FF2B5EF4-FFF2-40B4-BE49-F238E27FC236}">
                <a16:creationId xmlns:a16="http://schemas.microsoft.com/office/drawing/2014/main" id="{5386F872-89B3-69E4-61D6-F7A11B04E1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27526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6FE6AB95-2576-7A20-DD58-12287F55AC9C}"/>
              </a:ext>
            </a:extLst>
          </p:cNvPr>
          <p:cNvSpPr>
            <a:spLocks noGrp="1"/>
          </p:cNvSpPr>
          <p:nvPr>
            <p:ph type="ctrTitle"/>
          </p:nvPr>
        </p:nvSpPr>
        <p:spPr>
          <a:xfrm>
            <a:off x="5686425" y="585787"/>
            <a:ext cx="6038056" cy="5686425"/>
          </a:xfrm>
        </p:spPr>
        <p:txBody>
          <a:bodyPr>
            <a:noAutofit/>
          </a:bodyPr>
          <a:lstStyle/>
          <a:p>
            <a:r>
              <a:rPr lang="en-US" sz="10300" dirty="0">
                <a:solidFill>
                  <a:schemeClr val="bg1"/>
                </a:solidFill>
                <a:latin typeface="Arial" panose="020B0604020202020204" pitchFamily="34" charset="0"/>
                <a:cs typeface="Arial" panose="020B0604020202020204" pitchFamily="34" charset="0"/>
              </a:rPr>
              <a:t>5 weeks</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alone?</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team?</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full game</a:t>
            </a:r>
          </a:p>
        </p:txBody>
      </p:sp>
    </p:spTree>
    <p:extLst>
      <p:ext uri="{BB962C8B-B14F-4D97-AF65-F5344CB8AC3E}">
        <p14:creationId xmlns:p14="http://schemas.microsoft.com/office/powerpoint/2010/main" val="41240766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7229D87-E9FC-5CCD-6194-45D7DD6D756D}"/>
            </a:ext>
          </a:extLst>
        </p:cNvPr>
        <p:cNvGrpSpPr/>
        <p:nvPr/>
      </p:nvGrpSpPr>
      <p:grpSpPr>
        <a:xfrm>
          <a:off x="0" y="0"/>
          <a:ext cx="0" cy="0"/>
          <a:chOff x="0" y="0"/>
          <a:chExt cx="0" cy="0"/>
        </a:xfrm>
      </p:grpSpPr>
      <p:pic>
        <p:nvPicPr>
          <p:cNvPr id="21506" name="Picture 2" descr="Why Atari Legend Howard Scott Warshaw Swapped A Career In Video Games For  Psychotherapy | Time Extension">
            <a:extLst>
              <a:ext uri="{FF2B5EF4-FFF2-40B4-BE49-F238E27FC236}">
                <a16:creationId xmlns:a16="http://schemas.microsoft.com/office/drawing/2014/main" id="{937B89AE-E833-9A64-E7E4-F7755816E2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60" y="12525"/>
            <a:ext cx="12232640" cy="7540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49253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6D65F5-FE2B-FA23-79C9-CABFE78AA2F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ACD43E6-B3E8-1DAE-A67D-EDF259678362}"/>
              </a:ext>
            </a:extLst>
          </p:cNvPr>
          <p:cNvSpPr>
            <a:spLocks noGrp="1"/>
          </p:cNvSpPr>
          <p:nvPr>
            <p:ph type="ctrTitle"/>
          </p:nvPr>
        </p:nvSpPr>
        <p:spPr>
          <a:xfrm>
            <a:off x="1097280" y="2075688"/>
            <a:ext cx="9997440" cy="2706624"/>
          </a:xfrm>
        </p:spPr>
        <p:txBody>
          <a:bodyPr>
            <a:noAutofit/>
          </a:bodyPr>
          <a:lstStyle/>
          <a:p>
            <a:r>
              <a:rPr lang="en-US" sz="9600" dirty="0">
                <a:solidFill>
                  <a:schemeClr val="bg1"/>
                </a:solidFill>
                <a:latin typeface="Arial" panose="020B0604020202020204" pitchFamily="34" charset="0"/>
                <a:cs typeface="Arial" panose="020B0604020202020204" pitchFamily="34" charset="0"/>
              </a:rPr>
              <a:t>the 2600 was a real mess.</a:t>
            </a:r>
          </a:p>
        </p:txBody>
      </p:sp>
    </p:spTree>
    <p:extLst>
      <p:ext uri="{BB962C8B-B14F-4D97-AF65-F5344CB8AC3E}">
        <p14:creationId xmlns:p14="http://schemas.microsoft.com/office/powerpoint/2010/main" val="349381787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0000CB7-04C0-C32B-5610-9D6AAB30318D}"/>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4F5EE33D-DABC-2923-6943-AD43A50AAFB3}"/>
              </a:ext>
            </a:extLst>
          </p:cNvPr>
          <p:cNvSpPr>
            <a:spLocks noGrp="1"/>
          </p:cNvSpPr>
          <p:nvPr>
            <p:ph type="ctrTitle"/>
          </p:nvPr>
        </p:nvSpPr>
        <p:spPr>
          <a:xfrm>
            <a:off x="688848" y="700395"/>
            <a:ext cx="10814304" cy="5457210"/>
          </a:xfrm>
        </p:spPr>
        <p:txBody>
          <a:bodyPr>
            <a:noAutofit/>
          </a:bodyPr>
          <a:lstStyle/>
          <a:p>
            <a:r>
              <a:rPr lang="en-US" sz="8000" dirty="0">
                <a:solidFill>
                  <a:schemeClr val="bg1"/>
                </a:solidFill>
                <a:latin typeface="Arial" panose="020B0604020202020204" pitchFamily="34" charset="0"/>
                <a:cs typeface="Arial" panose="020B0604020202020204" pitchFamily="34" charset="0"/>
              </a:rPr>
              <a:t>it's a good thing that we don't try to program machines like that anymore because it was just absurd. </a:t>
            </a:r>
          </a:p>
        </p:txBody>
      </p:sp>
    </p:spTree>
    <p:extLst>
      <p:ext uri="{BB962C8B-B14F-4D97-AF65-F5344CB8AC3E}">
        <p14:creationId xmlns:p14="http://schemas.microsoft.com/office/powerpoint/2010/main" val="3356622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14B185B-1FA1-EACC-5220-95093835BEF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ECF97C63-18C4-2ECD-8DE4-189A7731BB52}"/>
              </a:ext>
            </a:extLst>
          </p:cNvPr>
          <p:cNvSpPr>
            <a:spLocks noGrp="1"/>
          </p:cNvSpPr>
          <p:nvPr>
            <p:ph type="ctrTitle"/>
          </p:nvPr>
        </p:nvSpPr>
        <p:spPr>
          <a:xfrm>
            <a:off x="914400" y="995172"/>
            <a:ext cx="10363200" cy="4867656"/>
          </a:xfrm>
        </p:spPr>
        <p:txBody>
          <a:bodyPr>
            <a:noAutofit/>
          </a:bodyPr>
          <a:lstStyle/>
          <a:p>
            <a:r>
              <a:rPr lang="en-US" sz="8800" dirty="0">
                <a:solidFill>
                  <a:schemeClr val="bg1"/>
                </a:solidFill>
                <a:latin typeface="Arial" panose="020B0604020202020204" pitchFamily="34" charset="0"/>
                <a:cs typeface="Arial" panose="020B0604020202020204" pitchFamily="34" charset="0"/>
              </a:rPr>
              <a:t>but it was kind of fun in a sick way if you like that kind of challenge.</a:t>
            </a:r>
          </a:p>
        </p:txBody>
      </p:sp>
    </p:spTree>
    <p:extLst>
      <p:ext uri="{BB962C8B-B14F-4D97-AF65-F5344CB8AC3E}">
        <p14:creationId xmlns:p14="http://schemas.microsoft.com/office/powerpoint/2010/main" val="20771279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CF6FA87-0FC6-49FC-58E5-1B387B8CB8F0}"/>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FCA98750-2C6B-E2E0-2D27-0AE2F0344257}"/>
              </a:ext>
            </a:extLst>
          </p:cNvPr>
          <p:cNvSpPr>
            <a:spLocks noGrp="1"/>
          </p:cNvSpPr>
          <p:nvPr>
            <p:ph type="ctrTitle"/>
          </p:nvPr>
        </p:nvSpPr>
        <p:spPr>
          <a:xfrm>
            <a:off x="1524000" y="1313455"/>
            <a:ext cx="9144000" cy="423108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dark souls of designing games</a:t>
            </a:r>
          </a:p>
        </p:txBody>
      </p:sp>
    </p:spTree>
    <p:extLst>
      <p:ext uri="{BB962C8B-B14F-4D97-AF65-F5344CB8AC3E}">
        <p14:creationId xmlns:p14="http://schemas.microsoft.com/office/powerpoint/2010/main" val="15947769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CBD6F9-8DA8-0764-3601-BD80C25F528E}"/>
            </a:ext>
          </a:extLst>
        </p:cNvPr>
        <p:cNvGrpSpPr/>
        <p:nvPr/>
      </p:nvGrpSpPr>
      <p:grpSpPr>
        <a:xfrm>
          <a:off x="0" y="0"/>
          <a:ext cx="0" cy="0"/>
          <a:chOff x="0" y="0"/>
          <a:chExt cx="0" cy="0"/>
        </a:xfrm>
      </p:grpSpPr>
      <p:pic>
        <p:nvPicPr>
          <p:cNvPr id="1026" name="Picture 2" descr="Dark Souls You Died Game Over Screen">
            <a:extLst>
              <a:ext uri="{FF2B5EF4-FFF2-40B4-BE49-F238E27FC236}">
                <a16:creationId xmlns:a16="http://schemas.microsoft.com/office/drawing/2014/main" id="{21FF33E1-211D-3DF6-DF38-B812A6DC9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66" y="-644954"/>
            <a:ext cx="12411332" cy="81479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69302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1D78D4C-2F55-C242-BEA4-C719A98A661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4638FE9A-B629-6BF7-245D-0055D7AAAECC}"/>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the deal</a:t>
            </a:r>
          </a:p>
        </p:txBody>
      </p:sp>
    </p:spTree>
    <p:extLst>
      <p:ext uri="{BB962C8B-B14F-4D97-AF65-F5344CB8AC3E}">
        <p14:creationId xmlns:p14="http://schemas.microsoft.com/office/powerpoint/2010/main" val="258367259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0FE299D-B013-D67A-225F-1EAAB724B70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63D14BF2-4937-7EA3-425F-94AD54F5337D}"/>
              </a:ext>
            </a:extLst>
          </p:cNvPr>
          <p:cNvSpPr>
            <a:spLocks noGrp="1"/>
          </p:cNvSpPr>
          <p:nvPr>
            <p:ph type="ctrTitle"/>
          </p:nvPr>
        </p:nvSpPr>
        <p:spPr>
          <a:xfrm>
            <a:off x="1524000" y="2642690"/>
            <a:ext cx="9144000" cy="1572619"/>
          </a:xfrm>
        </p:spPr>
        <p:txBody>
          <a:bodyPr>
            <a:noAutofit/>
          </a:bodyPr>
          <a:lstStyle/>
          <a:p>
            <a:r>
              <a:rPr lang="en-US" sz="10300" dirty="0" err="1">
                <a:solidFill>
                  <a:schemeClr val="bg1"/>
                </a:solidFill>
                <a:latin typeface="Arial" panose="020B0604020202020204" pitchFamily="34" charset="0"/>
                <a:cs typeface="Arial" panose="020B0604020202020204" pitchFamily="34" charset="0"/>
              </a:rPr>
              <a:t>qcc</a:t>
            </a:r>
            <a:r>
              <a:rPr lang="en-US" sz="10300" dirty="0">
                <a:solidFill>
                  <a:schemeClr val="bg1"/>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662781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8A8D16E-F2A5-6337-9180-8CC02062CCA7}"/>
            </a:ext>
          </a:extLst>
        </p:cNvPr>
        <p:cNvGrpSpPr/>
        <p:nvPr/>
      </p:nvGrpSpPr>
      <p:grpSpPr>
        <a:xfrm>
          <a:off x="0" y="0"/>
          <a:ext cx="0" cy="0"/>
          <a:chOff x="0" y="0"/>
          <a:chExt cx="0" cy="0"/>
        </a:xfrm>
      </p:grpSpPr>
      <p:pic>
        <p:nvPicPr>
          <p:cNvPr id="1026" name="Picture 2" descr="Atari, Inc. - Wikipedia">
            <a:extLst>
              <a:ext uri="{FF2B5EF4-FFF2-40B4-BE49-F238E27FC236}">
                <a16:creationId xmlns:a16="http://schemas.microsoft.com/office/drawing/2014/main" id="{445E11F5-14D3-FE74-1102-B868DAE5FC3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756152" y="643466"/>
            <a:ext cx="4679696"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4458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81D7FC7-E8AD-3AF0-0D2D-D7C83B3C119C}"/>
            </a:ext>
          </a:extLst>
        </p:cNvPr>
        <p:cNvGrpSpPr/>
        <p:nvPr/>
      </p:nvGrpSpPr>
      <p:grpSpPr>
        <a:xfrm>
          <a:off x="0" y="0"/>
          <a:ext cx="0" cy="0"/>
          <a:chOff x="0" y="0"/>
          <a:chExt cx="0" cy="0"/>
        </a:xfrm>
      </p:grpSpPr>
      <p:pic>
        <p:nvPicPr>
          <p:cNvPr id="3076" name="Picture 4">
            <a:extLst>
              <a:ext uri="{FF2B5EF4-FFF2-40B4-BE49-F238E27FC236}">
                <a16:creationId xmlns:a16="http://schemas.microsoft.com/office/drawing/2014/main" id="{9AE637EF-D454-B3FF-BC45-0A0EF62763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02" y="150208"/>
            <a:ext cx="12119795" cy="6557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9441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00FFD46-308C-1028-02B1-00834C6183B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A7CC5ADA-5B42-B6B0-BE47-6CDB61F4010B}"/>
              </a:ext>
            </a:extLst>
          </p:cNvPr>
          <p:cNvSpPr>
            <a:spLocks noGrp="1"/>
          </p:cNvSpPr>
          <p:nvPr>
            <p:ph type="ctrTitle"/>
          </p:nvPr>
        </p:nvSpPr>
        <p:spPr>
          <a:xfrm>
            <a:off x="1130643" y="1313455"/>
            <a:ext cx="9930714" cy="423108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not origin </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but </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where we began</a:t>
            </a:r>
          </a:p>
        </p:txBody>
      </p:sp>
    </p:spTree>
    <p:extLst>
      <p:ext uri="{BB962C8B-B14F-4D97-AF65-F5344CB8AC3E}">
        <p14:creationId xmlns:p14="http://schemas.microsoft.com/office/powerpoint/2010/main" val="34662252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23BC567-4D3F-1993-F334-4D449AF8ADE7}"/>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5DF1166C-8A5A-D472-FA28-79DA4B054453}"/>
              </a:ext>
            </a:extLst>
          </p:cNvPr>
          <p:cNvSpPr>
            <a:spLocks noGrp="1"/>
          </p:cNvSpPr>
          <p:nvPr>
            <p:ph type="ctrTitle"/>
          </p:nvPr>
        </p:nvSpPr>
        <p:spPr>
          <a:xfrm>
            <a:off x="1524000" y="2027212"/>
            <a:ext cx="9144000" cy="2803576"/>
          </a:xfrm>
        </p:spPr>
        <p:txBody>
          <a:bodyPr>
            <a:noAutofit/>
          </a:bodyPr>
          <a:lstStyle/>
          <a:p>
            <a:r>
              <a:rPr lang="en-US" sz="10300" dirty="0">
                <a:solidFill>
                  <a:schemeClr val="bg1"/>
                </a:solidFill>
                <a:latin typeface="Arial" panose="020B0604020202020204" pitchFamily="34" charset="0"/>
                <a:cs typeface="Arial" panose="020B0604020202020204" pitchFamily="34" charset="0"/>
              </a:rPr>
              <a:t>what matters?</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who cares?</a:t>
            </a:r>
          </a:p>
        </p:txBody>
      </p:sp>
    </p:spTree>
    <p:extLst>
      <p:ext uri="{BB962C8B-B14F-4D97-AF65-F5344CB8AC3E}">
        <p14:creationId xmlns:p14="http://schemas.microsoft.com/office/powerpoint/2010/main" val="1965847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B5F7C1B-C804-7A9F-D63A-8D12C4820132}"/>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8B63DBC1-2399-648D-858D-4D7ED53B2255}"/>
              </a:ext>
            </a:extLst>
          </p:cNvPr>
          <p:cNvSpPr>
            <a:spLocks noGrp="1"/>
          </p:cNvSpPr>
          <p:nvPr>
            <p:ph type="ctrTitle"/>
          </p:nvPr>
        </p:nvSpPr>
        <p:spPr>
          <a:xfrm>
            <a:off x="1524000" y="2028328"/>
            <a:ext cx="9144000" cy="280134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credits for designers</a:t>
            </a:r>
          </a:p>
        </p:txBody>
      </p:sp>
    </p:spTree>
    <p:extLst>
      <p:ext uri="{BB962C8B-B14F-4D97-AF65-F5344CB8AC3E}">
        <p14:creationId xmlns:p14="http://schemas.microsoft.com/office/powerpoint/2010/main" val="346972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5276</TotalTime>
  <Words>1020</Words>
  <Application>Microsoft Macintosh PowerPoint</Application>
  <PresentationFormat>Widescreen</PresentationFormat>
  <Paragraphs>80</Paragraphs>
  <Slides>40</Slides>
  <Notes>21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40</vt:i4>
      </vt:variant>
    </vt:vector>
  </HeadingPairs>
  <TitlesOfParts>
    <vt:vector size="44" baseType="lpstr">
      <vt:lpstr>Aptos</vt:lpstr>
      <vt:lpstr>Aptos Display</vt:lpstr>
      <vt:lpstr>Arial</vt:lpstr>
      <vt:lpstr>Office Theme</vt:lpstr>
      <vt:lpstr>IGME 689 vintage game design</vt:lpstr>
      <vt:lpstr>making games  for the  atari 2600</vt:lpstr>
      <vt:lpstr>right place?</vt:lpstr>
      <vt:lpstr>the deal</vt:lpstr>
      <vt:lpstr>PowerPoint Presentation</vt:lpstr>
      <vt:lpstr>PowerPoint Presentation</vt:lpstr>
      <vt:lpstr>not origin  but  where we began</vt:lpstr>
      <vt:lpstr>what matters? who cares?</vt:lpstr>
      <vt:lpstr>credits for designers</vt:lpstr>
      <vt:lpstr>3rd party games</vt:lpstr>
      <vt:lpstr>pipelines</vt:lpstr>
      <vt:lpstr>what a video game is</vt:lpstr>
      <vt:lpstr>games before a frame buffer</vt:lpstr>
      <vt:lpstr>legendary games</vt:lpstr>
      <vt:lpstr>Howard Scott Warshaw  still considered a top 100 game</vt:lpstr>
      <vt:lpstr>Howard Scott Warshaw  surprisingly complex</vt:lpstr>
      <vt:lpstr>why is this here?</vt:lpstr>
      <vt:lpstr>You guys are no more important to Atari than the guy on the assembly line who assembles the cartridges.</vt:lpstr>
      <vt:lpstr>PowerPoint Presentation</vt:lpstr>
      <vt:lpstr>PowerPoint Presentation</vt:lpstr>
      <vt:lpstr>Carol Shaw  best Selling scrolling still important</vt:lpstr>
      <vt:lpstr>David Crane  255 Screens platformer procgen</vt:lpstr>
      <vt:lpstr>how class work?</vt:lpstr>
      <vt:lpstr>assembly 6502</vt:lpstr>
      <vt:lpstr>a caveat</vt:lpstr>
      <vt:lpstr>a caveat</vt:lpstr>
      <vt:lpstr>3 tasks</vt:lpstr>
      <vt:lpstr>read and write</vt:lpstr>
      <vt:lpstr>PowerPoint Presentation</vt:lpstr>
      <vt:lpstr>source code problems</vt:lpstr>
      <vt:lpstr>PowerPoint Presentation</vt:lpstr>
      <vt:lpstr>ET Challenge</vt:lpstr>
      <vt:lpstr>5 weeks alone? team? full game</vt:lpstr>
      <vt:lpstr>PowerPoint Presentation</vt:lpstr>
      <vt:lpstr>the 2600 was a real mess.</vt:lpstr>
      <vt:lpstr>it's a good thing that we don't try to program machines like that anymore because it was just absurd. </vt:lpstr>
      <vt:lpstr>but it was kind of fun in a sick way if you like that kind of challenge.</vt:lpstr>
      <vt:lpstr>dark souls of designing games</vt:lpstr>
      <vt:lpstr>PowerPoint Presentation</vt:lpstr>
      <vt:lpstr>qcc?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vintage game design</dc:title>
  <dc:creator>Nick LaLone</dc:creator>
  <cp:lastModifiedBy>Nick LaLone</cp:lastModifiedBy>
  <cp:revision>19</cp:revision>
  <dcterms:created xsi:type="dcterms:W3CDTF">2024-10-04T17:14:35Z</dcterms:created>
  <dcterms:modified xsi:type="dcterms:W3CDTF">2025-01-14T16:40:14Z</dcterms:modified>
</cp:coreProperties>
</file>

<file path=docProps/thumbnail.jpeg>
</file>